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9" r:id="rId14"/>
    <p:sldId id="267" r:id="rId15"/>
    <p:sldId id="268" r:id="rId16"/>
    <p:sldId id="271" r:id="rId17"/>
    <p:sldId id="270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2" r:id="rId27"/>
    <p:sldId id="293" r:id="rId28"/>
    <p:sldId id="294" r:id="rId29"/>
    <p:sldId id="295" r:id="rId30"/>
    <p:sldId id="297" r:id="rId31"/>
    <p:sldId id="298" r:id="rId32"/>
    <p:sldId id="299" r:id="rId33"/>
    <p:sldId id="300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9" r:id="rId51"/>
    <p:sldId id="320" r:id="rId52"/>
    <p:sldId id="321" r:id="rId53"/>
    <p:sldId id="322" r:id="rId54"/>
    <p:sldId id="323" r:id="rId55"/>
    <p:sldId id="324" r:id="rId56"/>
    <p:sldId id="325" r:id="rId57"/>
    <p:sldId id="326" r:id="rId58"/>
    <p:sldId id="327" r:id="rId59"/>
    <p:sldId id="328" r:id="rId60"/>
    <p:sldId id="329" r:id="rId61"/>
    <p:sldId id="330" r:id="rId62"/>
    <p:sldId id="331" r:id="rId63"/>
    <p:sldId id="332" r:id="rId64"/>
    <p:sldId id="333" r:id="rId65"/>
    <p:sldId id="334" r:id="rId66"/>
    <p:sldId id="335" r:id="rId67"/>
    <p:sldId id="337" r:id="rId68"/>
    <p:sldId id="338" r:id="rId69"/>
    <p:sldId id="339" r:id="rId70"/>
    <p:sldId id="340" r:id="rId71"/>
    <p:sldId id="341" r:id="rId72"/>
    <p:sldId id="342" r:id="rId73"/>
    <p:sldId id="343" r:id="rId74"/>
    <p:sldId id="344" r:id="rId75"/>
    <p:sldId id="345" r:id="rId76"/>
    <p:sldId id="346" r:id="rId77"/>
    <p:sldId id="347" r:id="rId78"/>
    <p:sldId id="348" r:id="rId79"/>
    <p:sldId id="349" r:id="rId80"/>
    <p:sldId id="350" r:id="rId81"/>
    <p:sldId id="351" r:id="rId82"/>
    <p:sldId id="352" r:id="rId83"/>
    <p:sldId id="353" r:id="rId84"/>
    <p:sldId id="354" r:id="rId85"/>
    <p:sldId id="296" r:id="rId86"/>
    <p:sldId id="318" r:id="rId87"/>
    <p:sldId id="274" r:id="rId88"/>
    <p:sldId id="275" r:id="rId89"/>
    <p:sldId id="291" r:id="rId90"/>
    <p:sldId id="336" r:id="rId91"/>
    <p:sldId id="276" r:id="rId92"/>
    <p:sldId id="277" r:id="rId93"/>
    <p:sldId id="278" r:id="rId94"/>
    <p:sldId id="280" r:id="rId9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5204" autoAdjust="0"/>
  </p:normalViewPr>
  <p:slideViewPr>
    <p:cSldViewPr snapToGrid="0">
      <p:cViewPr varScale="1">
        <p:scale>
          <a:sx n="81" d="100"/>
          <a:sy n="81" d="100"/>
        </p:scale>
        <p:origin x="117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BC9B6-652B-448E-876C-1895899F421A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484A8-6845-4103-8009-F4378EB3AF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849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484A8-6845-4103-8009-F4378EB3AFF3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159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484A8-6845-4103-8009-F4378EB3AFF3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19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55036-FCA0-47BA-857D-717073D09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984550-0B65-4498-AF16-555952346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A248A-76EF-42E9-944D-752072B4B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C1F52-D855-4ED7-AEA6-1DD3741F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643F5-7EF5-4C5E-8242-CB6D07B92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7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1C2F-A5C3-476E-A9C8-DDB969B0A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5FFE7-A827-41E0-913E-F624CD667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A4611-DECB-4AD7-B15F-A3754BB87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4C42E-2043-446E-99C2-05BC69DF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358E7-1643-4751-8D3F-70E6E4F9D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6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E68AA-9AB8-4D3A-A2E0-4A264A80C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21235-159C-4DDC-BDE0-4D1C0E3B0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1D876-3391-4E19-992B-64380A7E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E19C8-6B3D-484D-99B6-6644189A7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E6B61-6CE3-4330-9F4B-3E92D3498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80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2FE54-5372-4778-859C-8F2D7BA9B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21847-7FA4-447B-B214-63C904590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BC8206-1582-40CA-B804-386CBBF078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E0BE5A-452B-4F4C-A08F-C991850A2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B40D2F-7E68-426E-A146-5D1615F2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9FB9B-90FB-45CC-A852-E3362D82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5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F80BA-560B-4513-84A4-E0260577E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DBF93-E9E8-4A37-B77F-994D6F528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C740CC-C191-4B1C-A880-96A70FA7A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020193-04A8-4B22-A941-EF9575CA04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95E614-8871-4B7A-B7C1-7D93DAB719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4BF829-1BAB-4835-954B-570ED6D7B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ED14EE-A57B-4D4D-AA33-517179FBC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22B7CC-C5F5-4636-90D8-E3C2B478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8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6EC34-EE83-4B49-BD5B-14D8E9B64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08D052-708E-4EDF-952E-7652F9E14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346B8-9CBE-490A-BFDC-DE127003D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6F0E57-84C2-4C55-8394-271F5B6FE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3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6DE334-8170-4867-A864-5E0A68605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F1A102-9BBC-4BC8-9FEC-DB8CFF192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00CE2-CB7B-469C-9412-318D8FB68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299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82DC7-0A36-47B4-A321-5419272F1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5955F-6346-4415-ADEF-3DA51436B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CEBB0-CFC3-4BA6-AD9F-621CF4E1F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361C67-6F81-46E0-B620-C31F5D654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AF8C9-F4A2-43BF-939F-1751758E7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91DA9-2805-4515-B66B-EFE93B19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5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D7638-9658-40D2-8B30-53C51145D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F36B4D-DDCF-4DE4-BE33-C39084123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B623B-EAC0-4FCB-8BB0-2E5ADF565A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9D4A1-0234-4396-8B6B-558EAE7CE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88A8FE-1FB7-4266-8A60-F1E5FBE52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865805-9B76-443D-A843-7CFC50C97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26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D7C04-062F-4C49-82DE-2A823EDC9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AD7710-7524-45EB-BDFF-95B0D3415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672E2-C6A6-4DCC-B958-35DEBA938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560FA-E376-48E1-9903-B1FE6D7FB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2EF5E-6F9D-4E96-9D14-5B4B6148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090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52C31-13BA-4465-A60F-EB7281F46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C7F18-2CA1-4A64-B778-236045F3C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D1B0E-C608-42C1-93DE-3B118327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7613E-AB0F-4FFC-AE63-0CD12E008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5A2D8-D96F-4603-855F-B65AA9BF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79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5A55A9-371B-4B40-95E3-F85080D73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4DDB6-B451-4380-B3EE-DE57B5DEB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A3CDD-3C1A-40D7-B815-0971490253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0EE4F-1B44-4744-9DE7-17D6B49D38ED}" type="datetimeFigureOut">
              <a:rPr lang="en-US" smtClean="0"/>
              <a:pPr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6E438-4579-41E6-9D98-229B21C6EC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9C11D-C39F-4971-AAEC-F6E249D698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FB855-8BF5-48B8-9553-E83CB1D744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98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jpeg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%D0%A1%D0%A3-%D1%81-%D1%85%D1%83%D0%BC%D0%B0%D0%BD%D0%B8%D1%82%D0%B0%D1%80%D0%B5%D0%BD-%D0%BF%D1%80%D0%BE%D1%84%D0%B8%D0%BB-%D0%99%D0%BE%D0%B0%D0%BD-%D0%95%D0%BA%D0%B7%D0%B0%D1%80%D1%85-%D0%91%D1%8A%D0%BB%D0%B3%D0%B0%D1%80%D1%81%D0%BA%D0%B8-%D0%B3%D1%80-%D0%A8%D1%83%D0%BC%D0%B5%D0%BD-431519673721014/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2.png"/><Relationship Id="rId7" Type="http://schemas.openxmlformats.org/officeDocument/2006/relationships/image" Target="../media/image10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chetidari.bg" TargetMode="Externa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PROEKT DARQVAI DOKATO CHETESH\PRESENTATION\logo.png">
            <a:extLst>
              <a:ext uri="{FF2B5EF4-FFF2-40B4-BE49-F238E27FC236}">
                <a16:creationId xmlns:a16="http://schemas.microsoft.com/office/drawing/2014/main" id="{CA20210D-5802-4508-A7F7-6EFE1C99F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4E2B316-F09D-4C5E-B163-06A9F4A57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243D26-9F72-4134-8FF9-DA8DBCC46BD6}"/>
              </a:ext>
            </a:extLst>
          </p:cNvPr>
          <p:cNvSpPr/>
          <p:nvPr/>
        </p:nvSpPr>
        <p:spPr>
          <a:xfrm>
            <a:off x="1482812" y="1964353"/>
            <a:ext cx="935442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bg-BG" sz="4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ДАРЯВАЙ, ДОКАТО ЧЕТЕШ</a:t>
            </a:r>
            <a:r>
              <a:rPr lang="en-US" sz="4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”</a:t>
            </a:r>
            <a:endParaRPr lang="bg-BG" sz="4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4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2D05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40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Проект на Инер Уил Клуб Шумен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4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Дистрикт 248 Инър Уийл България</a:t>
            </a:r>
            <a:endParaRPr lang="en-US" sz="36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36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Национален проект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55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:\PROEKT DARQVAI DOKATO CHETESH\PRESENTATION\logo.png">
            <a:extLst>
              <a:ext uri="{FF2B5EF4-FFF2-40B4-BE49-F238E27FC236}">
                <a16:creationId xmlns:a16="http://schemas.microsoft.com/office/drawing/2014/main" id="{B8A68ACC-F1BE-462E-944A-9D8899550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1C54DCD-FC19-4585-A555-3506D00B5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Картина 1" descr="Свързано изображение">
            <a:extLst>
              <a:ext uri="{FF2B5EF4-FFF2-40B4-BE49-F238E27FC236}">
                <a16:creationId xmlns:a16="http://schemas.microsoft.com/office/drawing/2014/main" id="{0322E7BF-220A-41F2-B0C4-D4C397838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95" y="4034927"/>
            <a:ext cx="2576769" cy="249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Картина 1" descr="https://lh3.googleusercontent.com/AVLoy4gpuyC9Ya7cUvPYt_3lFe-qjKefxv82z4WphDH8IlkmBIHupWnCgpqbWnpaVFqTaA=s166">
            <a:extLst>
              <a:ext uri="{FF2B5EF4-FFF2-40B4-BE49-F238E27FC236}">
                <a16:creationId xmlns:a16="http://schemas.microsoft.com/office/drawing/2014/main" id="{5BB31E6F-339C-496F-9596-735D155E5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442" y="2394882"/>
            <a:ext cx="3212830" cy="1843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BD385B-101C-4443-8618-5278A0229D06}"/>
              </a:ext>
            </a:extLst>
          </p:cNvPr>
          <p:cNvSpPr/>
          <p:nvPr/>
        </p:nvSpPr>
        <p:spPr>
          <a:xfrm>
            <a:off x="3258064" y="758375"/>
            <a:ext cx="78731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 НА ПРОЕКТА</a:t>
            </a:r>
            <a:endParaRPr lang="en-US" sz="3600" i="1" dirty="0">
              <a:solidFill>
                <a:srgbClr val="C0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9855B8-76BD-48E3-B258-D1DA8BAA7D04}"/>
              </a:ext>
            </a:extLst>
          </p:cNvPr>
          <p:cNvSpPr/>
          <p:nvPr/>
        </p:nvSpPr>
        <p:spPr>
          <a:xfrm>
            <a:off x="1821656" y="265174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привлече децата към четенето,</a:t>
            </a:r>
            <a:r>
              <a:rPr lang="en-US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чрез радостта да помагаш на другите</a:t>
            </a:r>
          </a:p>
        </p:txBody>
      </p:sp>
    </p:spTree>
    <p:extLst>
      <p:ext uri="{BB962C8B-B14F-4D97-AF65-F5344CB8AC3E}">
        <p14:creationId xmlns:p14="http://schemas.microsoft.com/office/powerpoint/2010/main" val="1496526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005238-9575-438E-A1E3-BFA9AF280CC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408249" cy="6858000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18107A80-FC57-4972-A789-D65798EB6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5015" y="564435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3198AEF-BA9F-43DF-BA4D-223893E43BE8}"/>
              </a:ext>
            </a:extLst>
          </p:cNvPr>
          <p:cNvSpPr/>
          <p:nvPr/>
        </p:nvSpPr>
        <p:spPr>
          <a:xfrm>
            <a:off x="3048000" y="270102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altLang="en-US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ОЧАКВАНИ РЕЗУЛТАТИ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0" y="4081715"/>
            <a:ext cx="10105292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bg-BG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Чрез четенето децата повишават езиковите си умения.</a:t>
            </a: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bg-BG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Подобряват способността </a:t>
            </a:r>
            <a:r>
              <a:rPr lang="bg-BG" altLang="en-US" sz="2400" kern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 </a:t>
            </a:r>
            <a:r>
              <a:rPr kumimoji="0" lang="bg-BG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да се изразяват, анализират, интерпретират литературни произведения и текст</a:t>
            </a:r>
          </a:p>
        </p:txBody>
      </p:sp>
    </p:spTree>
    <p:extLst>
      <p:ext uri="{BB962C8B-B14F-4D97-AF65-F5344CB8AC3E}">
        <p14:creationId xmlns:p14="http://schemas.microsoft.com/office/powerpoint/2010/main" val="84726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E030127-C66C-42A0-A7E9-5B465AB47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01D72-18CE-4146-BC0D-8686EA958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PROEKT DARQVAI DOKATO CHETESH\PRESENTATION\MARTIN ROMAN.jpg">
            <a:extLst>
              <a:ext uri="{FF2B5EF4-FFF2-40B4-BE49-F238E27FC236}">
                <a16:creationId xmlns:a16="http://schemas.microsoft.com/office/drawing/2014/main" id="{A7F57E8B-BA86-4D58-87FD-E9E31800B0B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5013" y="2352675"/>
            <a:ext cx="4421187" cy="2490788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603AED-9A1E-43F0-ABB5-015BB3F509E4}"/>
              </a:ext>
            </a:extLst>
          </p:cNvPr>
          <p:cNvSpPr/>
          <p:nvPr/>
        </p:nvSpPr>
        <p:spPr>
          <a:xfrm>
            <a:off x="3837962" y="958056"/>
            <a:ext cx="6924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ВДЪХНОВИТЕЛ НА ПРОЕКТА</a:t>
            </a:r>
            <a:endParaRPr lang="en-US" sz="36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9CC8A9-26A8-4A35-AB80-7EE97C9F2831}"/>
              </a:ext>
            </a:extLst>
          </p:cNvPr>
          <p:cNvSpPr/>
          <p:nvPr/>
        </p:nvSpPr>
        <p:spPr>
          <a:xfrm>
            <a:off x="5430902" y="312101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Мартин Роман – създател на уеб сайт</a:t>
            </a:r>
            <a:r>
              <a:rPr lang="en-US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bg-BG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Четенето помага</a:t>
            </a:r>
            <a:r>
              <a:rPr lang="en-US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bg-BG" alt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Чехия  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5CACB5-0187-4599-A8A0-CBD4114E3681}"/>
              </a:ext>
            </a:extLst>
          </p:cNvPr>
          <p:cNvSpPr/>
          <p:nvPr/>
        </p:nvSpPr>
        <p:spPr>
          <a:xfrm>
            <a:off x="1054100" y="5591750"/>
            <a:ext cx="9232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„Не е въпрос само на четене, а също така на възможността да изразяваш себе си”</a:t>
            </a:r>
            <a:endParaRPr lang="en-US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6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514D2-B6EC-4125-AE34-190F33A44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B3877-21E0-40DC-8FB2-83F0EAB4B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06A7A8-9D8E-42C3-8375-B603D96F2AF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40824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3C1A89-AC86-4EEB-8328-C7D9D37E9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5988" y="563721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0BC46A-4799-4711-BCE2-5E0FAE539355}"/>
              </a:ext>
            </a:extLst>
          </p:cNvPr>
          <p:cNvSpPr/>
          <p:nvPr/>
        </p:nvSpPr>
        <p:spPr>
          <a:xfrm>
            <a:off x="2093299" y="2709930"/>
            <a:ext cx="90971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sz="32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ЕТАПИ ПРИ РЕАЛИЗИРАНЕТО НА ПРОЕКТА</a:t>
            </a:r>
            <a:endParaRPr lang="en-US" sz="3200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2716B0-AD4C-4148-8F1C-2762FF3BAE6C}"/>
              </a:ext>
            </a:extLst>
          </p:cNvPr>
          <p:cNvSpPr/>
          <p:nvPr/>
        </p:nvSpPr>
        <p:spPr>
          <a:xfrm>
            <a:off x="627914" y="3744901"/>
            <a:ext cx="56966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Споделена идея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за финансиране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 с партньори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Избор на книги и изготвяне на тестове</a:t>
            </a:r>
            <a:endParaRPr lang="en-U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FE24FB-155A-4037-8310-54F03077E42C}"/>
              </a:ext>
            </a:extLst>
          </p:cNvPr>
          <p:cNvSpPr/>
          <p:nvPr/>
        </p:nvSpPr>
        <p:spPr>
          <a:xfrm>
            <a:off x="6312249" y="372653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Избор на каузи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Изготвяне на сайт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Популяризиране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bg-BG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Набиране на средства за реализиране на каузите     </a:t>
            </a:r>
            <a:r>
              <a:rPr lang="bg-BG" sz="2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275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72A555-B0E1-4677-A181-600DCD142A24}"/>
              </a:ext>
            </a:extLst>
          </p:cNvPr>
          <p:cNvSpPr/>
          <p:nvPr/>
        </p:nvSpPr>
        <p:spPr>
          <a:xfrm>
            <a:off x="3741213" y="810053"/>
            <a:ext cx="71203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36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КНИГИ ЗА ВСЕКИ ВКУС</a:t>
            </a:r>
          </a:p>
          <a:p>
            <a:pPr algn="ctr"/>
            <a:r>
              <a:rPr lang="bg-BG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три възрастови категории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A9A968-59F0-4F65-ADEC-99F4D86A226E}"/>
              </a:ext>
            </a:extLst>
          </p:cNvPr>
          <p:cNvSpPr/>
          <p:nvPr/>
        </p:nvSpPr>
        <p:spPr>
          <a:xfrm>
            <a:off x="1359339" y="2342291"/>
            <a:ext cx="2652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КЛАСИЧЕСКИ</a:t>
            </a:r>
            <a:endParaRPr lang="en-US" altLang="en-US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8" descr="C:\Users\mtsvetkova\Desktop\taraleji209x269.jpg">
            <a:extLst>
              <a:ext uri="{FF2B5EF4-FFF2-40B4-BE49-F238E27FC236}">
                <a16:creationId xmlns:a16="http://schemas.microsoft.com/office/drawing/2014/main" id="{D79957DC-99F2-4431-82DA-7A2A568CA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43" y="3092128"/>
            <a:ext cx="1790700" cy="2662237"/>
          </a:xfrm>
          <a:prstGeom prst="rect">
            <a:avLst/>
          </a:prstGeom>
          <a:noFill/>
          <a:ln w="9525">
            <a:solidFill>
              <a:schemeClr val="accent4">
                <a:lumMod val="50000"/>
                <a:alpha val="97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mtsvetkova\Desktop\спасителят-в-ръжта209x269.jpg">
            <a:extLst>
              <a:ext uri="{FF2B5EF4-FFF2-40B4-BE49-F238E27FC236}">
                <a16:creationId xmlns:a16="http://schemas.microsoft.com/office/drawing/2014/main" id="{812E7632-0C08-47A9-9539-8DD43C59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821" y="4127973"/>
            <a:ext cx="1890712" cy="2643530"/>
          </a:xfrm>
          <a:prstGeom prst="rect">
            <a:avLst/>
          </a:prstGeom>
          <a:noFill/>
          <a:ln w="9525">
            <a:solidFill>
              <a:srgbClr val="7030A0">
                <a:alpha val="97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AE0CD2-F19F-486A-AA04-2B7A2111108F}"/>
              </a:ext>
            </a:extLst>
          </p:cNvPr>
          <p:cNvSpPr/>
          <p:nvPr/>
        </p:nvSpPr>
        <p:spPr>
          <a:xfrm>
            <a:off x="7436380" y="2342291"/>
            <a:ext cx="28056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СЪВРЕМЕННИ</a:t>
            </a:r>
            <a:endParaRPr lang="en-US" altLang="en-US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D:\PROEKT DARQVAI DOKATO CHETESH\NEW BOOKS\izobrajeniq\2 grupa\3. Pod dagata_mentova celuvka.jpg">
            <a:extLst>
              <a:ext uri="{FF2B5EF4-FFF2-40B4-BE49-F238E27FC236}">
                <a16:creationId xmlns:a16="http://schemas.microsoft.com/office/drawing/2014/main" id="{D718DAF6-5EFE-4FDB-B158-528A7C56D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377" y="3092128"/>
            <a:ext cx="1727200" cy="2662237"/>
          </a:xfrm>
          <a:prstGeom prst="rect">
            <a:avLst/>
          </a:prstGeom>
          <a:noFill/>
          <a:ln w="9525">
            <a:solidFill>
              <a:srgbClr val="002060">
                <a:alpha val="97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PROEKT DARQVAI DOKATO CHETESH\NEW BOOKS\izobrajeniq\3 grupa\6. Igrite na glada.jpg">
            <a:extLst>
              <a:ext uri="{FF2B5EF4-FFF2-40B4-BE49-F238E27FC236}">
                <a16:creationId xmlns:a16="http://schemas.microsoft.com/office/drawing/2014/main" id="{40171F0D-B8E3-48C4-BF21-19C28B431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567" y="4127973"/>
            <a:ext cx="1697037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750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etrova\Stefka\IW\2019 Diskrikt\Klubove\Untit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345" y="1699846"/>
            <a:ext cx="8699921" cy="489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01815" y="622628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САЙТ </a:t>
            </a:r>
            <a:r>
              <a:rPr lang="en-US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ЧЕТИ - ДАРИ</a:t>
            </a:r>
            <a:r>
              <a:rPr lang="en-US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bg-BG" altLang="en-US" sz="2800" b="1" dirty="0">
                <a:latin typeface="Arial" pitchFamily="34" charset="0"/>
                <a:cs typeface="Arial" pitchFamily="34" charset="0"/>
              </a:rPr>
            </a:br>
            <a:r>
              <a:rPr lang="bg-BG" alt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стартира на 11 май 2016 година</a:t>
            </a:r>
            <a:endParaRPr lang="bg-BG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942492" cy="154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457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46561" y="759042"/>
            <a:ext cx="60180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ПОЛЕЗНА ИНФОРМАЦИЯ</a:t>
            </a:r>
            <a:endParaRPr lang="bg-BG" sz="36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20616" y="1916113"/>
            <a:ext cx="10398369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bg-BG" sz="2600" dirty="0">
                <a:latin typeface="Arial" pitchFamily="34" charset="0"/>
                <a:cs typeface="Arial" pitchFamily="34" charset="0"/>
              </a:rPr>
              <a:t>  </a:t>
            </a: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Книгите са разделени в 3 възрастови групи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Попълване на тест от съответната категория или с 1 ниво по-високо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Време за попълване на тест от </a:t>
            </a:r>
            <a: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въпроса</a:t>
            </a:r>
            <a: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6 минути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Успешен тест – тест с вярно попълнени 5 въпроса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При 4 неуспешни опита върху една книга, тя се заключва за срок от 1 седмица</a:t>
            </a:r>
            <a:endParaRPr lang="en-US" sz="2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При всеки успешно решен тест за дадена книга, ученикът печели 10 кредита.</a:t>
            </a:r>
          </a:p>
          <a:p>
            <a:pPr>
              <a:buFont typeface="Arial" charset="0"/>
              <a:buChar char="•"/>
              <a:defRPr/>
            </a:pPr>
            <a:r>
              <a:rPr lang="en-US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bg-BG" sz="2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всеки участник се дава възможност спечелените кредити, да ги разпредели към кауза, която желае.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bg-BG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787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65763" y="3853933"/>
            <a:ext cx="888807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40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Реализирани каузи, </a:t>
            </a:r>
          </a:p>
          <a:p>
            <a:pPr algn="ctr"/>
            <a:r>
              <a:rPr lang="bg-BG" sz="40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благодарение на четящите деца</a:t>
            </a:r>
          </a:p>
        </p:txBody>
      </p:sp>
    </p:spTree>
    <p:extLst>
      <p:ext uri="{BB962C8B-B14F-4D97-AF65-F5344CB8AC3E}">
        <p14:creationId xmlns:p14="http://schemas.microsoft.com/office/powerpoint/2010/main" val="3023974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42492" y="553785"/>
            <a:ext cx="88860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„Вдъхнови ме” </a:t>
            </a:r>
            <a:r>
              <a:rPr lang="bg-BG" altLang="en-US" sz="2800" dirty="0">
                <a:latin typeface="Arial" pitchFamily="34" charset="0"/>
                <a:cs typeface="Arial" pitchFamily="34" charset="0"/>
              </a:rPr>
              <a:t>– </a:t>
            </a:r>
          </a:p>
          <a:p>
            <a:pPr algn="ctr"/>
            <a:r>
              <a:rPr lang="bg-BG" alt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Обновена външна класна стая </a:t>
            </a:r>
          </a:p>
          <a:p>
            <a:pPr algn="ctr"/>
            <a:r>
              <a:rPr lang="bg-BG" alt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ППМГ “Нанчо Попович” гр. Шумен</a:t>
            </a:r>
          </a:p>
        </p:txBody>
      </p:sp>
      <p:pic>
        <p:nvPicPr>
          <p:cNvPr id="7" name="Контейнер за съдържание 5" descr="Реализирана кауза-ППМГ-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62191" y="2188313"/>
            <a:ext cx="4170914" cy="2769132"/>
          </a:xfrm>
          <a:prstGeom prst="rect">
            <a:avLst/>
          </a:prstGeom>
          <a:solidFill>
            <a:srgbClr val="002060"/>
          </a:solidFill>
          <a:ln>
            <a:solidFill>
              <a:schemeClr val="accent1">
                <a:alpha val="80000"/>
              </a:schemeClr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3668203" y="5429985"/>
            <a:ext cx="47879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Официално дарена на 27.10.2016 г. </a:t>
            </a:r>
            <a:endParaRPr lang="en-US" alt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bg-BG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2000 лева</a:t>
            </a:r>
            <a:r>
              <a:rPr lang="bg-BG" alt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026" name="Picture 2" descr="D:\Petrova\Stefka\IW\2019 Diskrikt\Klubove\DSC_0049268x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607" y="2188313"/>
            <a:ext cx="4281411" cy="2872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480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93476" y="696913"/>
            <a:ext cx="83351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„Грижа в първите дни от живота”</a:t>
            </a:r>
          </a:p>
        </p:txBody>
      </p:sp>
      <p:pic>
        <p:nvPicPr>
          <p:cNvPr id="5" name="Picture 4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Контейнер за съдържание 4" descr="Реализирана кауза-МБАЛ Ш-н-2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2962" y="1870951"/>
            <a:ext cx="4076134" cy="2495313"/>
          </a:xfrm>
          <a:ln>
            <a:solidFill>
              <a:srgbClr val="C00000">
                <a:alpha val="96000"/>
              </a:srgbClr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18867" y="4722507"/>
            <a:ext cx="1053904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Перфузор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(инфузионна помпа) за Неонатологично отделение на МБАЛ – Шумен. Предназначен е за  автоматично и безопасно  вливане на разтвори и лечебни вещества на малките пациенти, вместо традиционната система за вливания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defRPr/>
            </a:pP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Официално дарен на 22.02.2017 г. 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1090 лева.</a:t>
            </a:r>
          </a:p>
        </p:txBody>
      </p:sp>
      <p:pic>
        <p:nvPicPr>
          <p:cNvPr id="1026" name="Picture 2" descr="D:\Petrova\Stefka\IW\2019 Diskrikt\Klubove\DSC_0100268x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175" y="1851371"/>
            <a:ext cx="3788121" cy="251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353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93476" y="958056"/>
            <a:ext cx="81709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Подкрепи децата от Дневен център за деца с увреждания в Свищов</a:t>
            </a:r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ru-RU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5138" y="4907173"/>
            <a:ext cx="103241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Дневен център за деца с увреждания в Свищов  получи Z-Vibe-базисен-професионален вибрационен масажор за устна кухина. </a:t>
            </a:r>
          </a:p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Официално дарен на 13.12.2018 г.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320 лева.</a:t>
            </a:r>
          </a:p>
        </p:txBody>
      </p:sp>
      <p:pic>
        <p:nvPicPr>
          <p:cNvPr id="1026" name="Picture 2" descr="D:\Petrova\Stefka\IW\2019 Diskrikt\Klubove\48371626_1928575053878530_5882802403090104320_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13" y="2472732"/>
            <a:ext cx="3427085" cy="228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Petrova\Stefka\IW\2019 Diskrikt\Klubove\48275851_1928575240545178_3347056932757176320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049" y="2472730"/>
            <a:ext cx="3359760" cy="223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Petrova\Stefka\IW\2019 Diskrikt\Klubove\48185494_1928575060545196_7685598493041229824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133" y="2472729"/>
            <a:ext cx="3359760" cy="223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979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85868" y="582917"/>
            <a:ext cx="490794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„Подари обич и грижа </a:t>
            </a:r>
          </a:p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 децата с болни сърца”</a:t>
            </a:r>
            <a:endParaRPr lang="bg-BG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2186" y="4629328"/>
            <a:ext cx="101521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Два ш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естканални електрокардиографа, които  улесняват работата на лекарите от Отделение по педиатрия и Неонатологично отделение в МБАЛ - Шумен при диагностиката и лечението на деца с проблеми в сърдечно-съдовата система.</a:t>
            </a:r>
          </a:p>
          <a:p>
            <a:pPr algn="ctr"/>
            <a:r>
              <a:rPr lang="ru-RU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Официално дарени на 19.12.2018 г</a:t>
            </a:r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en-US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3300 лева.</a:t>
            </a:r>
            <a:endParaRPr lang="bg-BG" altLang="en-US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Petrova\Stefka\IW\2019 Diskrikt\Klubove\mk3c2922st0bb758s8qi86f1c2_1545214741268x1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625" y="2140211"/>
            <a:ext cx="3702145" cy="2293120"/>
          </a:xfrm>
          <a:prstGeom prst="rect">
            <a:avLst/>
          </a:prstGeom>
          <a:noFill/>
          <a:ln>
            <a:solidFill>
              <a:srgbClr val="C00000">
                <a:alpha val="96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Petrova\Stefka\IW\2019 Diskrikt\Klubove\mk3c2922st0bb758s8qi86f1c2_1545214762268x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676" y="2140212"/>
            <a:ext cx="3702146" cy="229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588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26159" y="954820"/>
            <a:ext cx="80840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„Подкрепа за “специални” деца и младежи“</a:t>
            </a:r>
          </a:p>
        </p:txBody>
      </p:sp>
      <p:sp>
        <p:nvSpPr>
          <p:cNvPr id="8" name="Rectangle 7"/>
          <p:cNvSpPr/>
          <p:nvPr/>
        </p:nvSpPr>
        <p:spPr>
          <a:xfrm>
            <a:off x="546265" y="5289991"/>
            <a:ext cx="1017715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Сух басейн с топки за Център за настаняване от семеен тип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на деца и младежи с увреждания в гр. Нови пазар.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Официално дарен на 06.03.2</a:t>
            </a:r>
            <a:r>
              <a:rPr lang="en-US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ru-RU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 г</a:t>
            </a:r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en-US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– 1150 лева.</a:t>
            </a:r>
          </a:p>
        </p:txBody>
      </p:sp>
      <p:pic>
        <p:nvPicPr>
          <p:cNvPr id="2" name="Picture 2" descr="D:\Petrova\Stefka\IW\2019 Diskrikt\Klubove\DSC06576%20(3)209x2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622" y="1688389"/>
            <a:ext cx="2656891" cy="341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Petrova\Stefka\IW\2019 Diskrikt\Klubove\6268x1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194" y="2401828"/>
            <a:ext cx="3694339" cy="228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437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91354" y="716504"/>
            <a:ext cx="687754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“Очи на четири лапи</a:t>
            </a:r>
            <a:r>
              <a:rPr lang="bg-BG" altLang="en-US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bg-BG" alt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bg-BG" altLang="en-US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bg-BG" altLang="en-US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училище за кучета водачи,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приятели и помощници на незрящите хора</a:t>
            </a:r>
            <a:br>
              <a:rPr lang="ru-RU" b="1" dirty="0">
                <a:solidFill>
                  <a:srgbClr val="002060"/>
                </a:solidFill>
              </a:rPr>
            </a:br>
            <a:endParaRPr lang="bg-BG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78559" y="5820979"/>
            <a:ext cx="51610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Стойност на проекта – 3000 лева.</a:t>
            </a:r>
            <a:br>
              <a:rPr lang="ru-RU" sz="2400" b="1" dirty="0">
                <a:latin typeface="Arial" pitchFamily="34" charset="0"/>
                <a:cs typeface="Arial" pitchFamily="34" charset="0"/>
              </a:rPr>
            </a:br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D:\Petrova\Stefka\IW\2019 Diskrikt\Klubove\DSC07078209x2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8816" y="1897986"/>
            <a:ext cx="2020600" cy="2600676"/>
          </a:xfrm>
          <a:prstGeom prst="rect">
            <a:avLst/>
          </a:prstGeom>
          <a:noFill/>
          <a:ln>
            <a:solidFill>
              <a:srgbClr val="00B050">
                <a:alpha val="97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22512" y="4743761"/>
            <a:ext cx="102602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Дарение за фондация „Очи на четири лапи“ гр. София на 15.03.2019г.</a:t>
            </a:r>
            <a:endParaRPr lang="en-US" alt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предоставената сума Фондацията закупи суха храна за обучаваните кучета, които ще помогнат на незрящите хора да живеят пълноценно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bg-BG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442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15505" y="531118"/>
            <a:ext cx="761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Дари шанс за живот на новородените деца в тежко състояние</a:t>
            </a:r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”</a:t>
            </a:r>
            <a:br>
              <a:rPr lang="ru-RU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bg-BG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4460" y="4907173"/>
            <a:ext cx="1050387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Неонатологично отделение в МБАЛ гр. Шумен  получи пациентен монитор, за проследяване на състоянието и основните жизнени показатели на новородените деца в тежко състояние.</a:t>
            </a:r>
            <a:r>
              <a:rPr lang="ru-RU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Официално дарен на 23.10.2019 г</a:t>
            </a:r>
            <a:r>
              <a:rPr lang="ru-RU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alt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– 2720 лева.</a:t>
            </a:r>
            <a:endParaRPr lang="en-US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0" name="Picture 6" descr="D:\Petrova\Stefka\IW\2019 Diskrikt\Klubove\s105875500243359791_p183_i3_w770268x1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467" y="2834345"/>
            <a:ext cx="2650609" cy="1641795"/>
          </a:xfrm>
          <a:prstGeom prst="rect">
            <a:avLst/>
          </a:prstGeom>
          <a:noFill/>
          <a:ln>
            <a:solidFill>
              <a:srgbClr val="FFC000">
                <a:alpha val="97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Petrova\Stefka\IW\2019 Diskrikt\Klubove\3209x2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746" y="1754307"/>
            <a:ext cx="2368942" cy="3049021"/>
          </a:xfrm>
          <a:prstGeom prst="rect">
            <a:avLst/>
          </a:prstGeom>
          <a:noFill/>
          <a:ln>
            <a:solidFill>
              <a:srgbClr val="C00000">
                <a:alpha val="97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065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42702" y="817379"/>
            <a:ext cx="521405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Организиране на детски </a:t>
            </a:r>
          </a:p>
          <a:p>
            <a:pPr algn="ctr"/>
            <a:r>
              <a:rPr lang="bg-BG" altLang="en-US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„Фестивал на баскетбола“</a:t>
            </a:r>
            <a:endParaRPr lang="bg-BG" sz="2800" b="1" i="1" dirty="0">
              <a:solidFill>
                <a:srgbClr val="C00000"/>
              </a:solidFill>
            </a:endParaRPr>
          </a:p>
        </p:txBody>
      </p:sp>
      <p:pic>
        <p:nvPicPr>
          <p:cNvPr id="7" name="Картина 1" descr="Резултат с изображение за четидар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533" y="1916112"/>
            <a:ext cx="5270500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902677" y="5232067"/>
            <a:ext cx="9495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Фестивалът  работи  по превенция на заседнал начин на живот и обездвижване, справяне с агресията и  различни зависимости.</a:t>
            </a:r>
          </a:p>
          <a:p>
            <a:pPr algn="ctr"/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– 1000 лева.</a:t>
            </a:r>
            <a:endParaRPr lang="bg-BG" altLang="en-US" sz="24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9242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E7E91669-C806-461F-8E50-A9204CE57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61DA0-003D-42A9-A107-91D9707D7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B1E57C-C105-48EA-915B-C9A18D1A3EFF}"/>
              </a:ext>
            </a:extLst>
          </p:cNvPr>
          <p:cNvSpPr/>
          <p:nvPr/>
        </p:nvSpPr>
        <p:spPr>
          <a:xfrm>
            <a:off x="3425779" y="292874"/>
            <a:ext cx="8242479" cy="1536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„Новородените недоносени деца и тези с вродени проблеми на храносмилателната система имат нужда от Вашата подкрепа”</a:t>
            </a:r>
            <a:endParaRPr lang="en-US" sz="2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81D51-E189-4837-A2D0-5B2C1D596C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642" y="2007472"/>
            <a:ext cx="1990725" cy="25622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C972A3-96BB-4BAD-B238-73021EFA022E}"/>
              </a:ext>
            </a:extLst>
          </p:cNvPr>
          <p:cNvSpPr/>
          <p:nvPr/>
        </p:nvSpPr>
        <p:spPr>
          <a:xfrm>
            <a:off x="592428" y="4722507"/>
            <a:ext cx="1020006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23.04.2020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Неонатологично отделение в МБАЛ- Шумен получи инфузионна помпа за хранене. Предназначена е за адекватно хранене на най-малките недоносени новородени деца или на деца с вродени аномалии на храносмилателната система.</a:t>
            </a:r>
          </a:p>
          <a:p>
            <a:pPr algn="ctr"/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– 1</a:t>
            </a:r>
            <a:r>
              <a:rPr lang="en-US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56</a:t>
            </a:r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 лева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3673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F2290BCA-6425-4E03-BA17-F6CC825F2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376F6CB-7CD9-4720-8271-B1A8D0F32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961CF1-B013-47BE-8E3C-8B096119FFED}"/>
              </a:ext>
            </a:extLst>
          </p:cNvPr>
          <p:cNvSpPr/>
          <p:nvPr/>
        </p:nvSpPr>
        <p:spPr>
          <a:xfrm>
            <a:off x="3643313" y="425003"/>
            <a:ext cx="799884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„Стани част от голямото семейство-училище за кучета водачи”</a:t>
            </a:r>
            <a:endParaRPr lang="en-US" sz="2800" b="1" i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08123E-B677-4170-B85B-E1288195E2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583" y="1656109"/>
            <a:ext cx="3880833" cy="29106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F79D32-8F85-4F9D-9379-F4DA4F8FF2F0}"/>
              </a:ext>
            </a:extLst>
          </p:cNvPr>
          <p:cNvSpPr/>
          <p:nvPr/>
        </p:nvSpPr>
        <p:spPr>
          <a:xfrm>
            <a:off x="768828" y="4863337"/>
            <a:ext cx="102000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Дарение за Фондация </a:t>
            </a:r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„Очи на четири лапи“ гр. София на 03.06.2020г. С дарената сума Фондацията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закупи суха храна за кучетата в обучение, които да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станат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«очи на четири лапи», приятели и помощници  на незрящите хора.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–2000 лева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2226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931FAD-E784-458E-BCBB-D4D6B75D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CBD36-73F9-464C-BDAD-2EA9A281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1C5B3-AD98-4845-B5A5-0799B8CF016D}"/>
              </a:ext>
            </a:extLst>
          </p:cNvPr>
          <p:cNvSpPr/>
          <p:nvPr/>
        </p:nvSpPr>
        <p:spPr>
          <a:xfrm>
            <a:off x="1921152" y="334851"/>
            <a:ext cx="7998840" cy="993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„Осинови книга”</a:t>
            </a:r>
            <a:endParaRPr lang="en-US" sz="2800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D32604-83EE-400F-B9BF-29551533F3D3}"/>
              </a:ext>
            </a:extLst>
          </p:cNvPr>
          <p:cNvSpPr/>
          <p:nvPr/>
        </p:nvSpPr>
        <p:spPr>
          <a:xfrm>
            <a:off x="820538" y="5069399"/>
            <a:ext cx="102000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Дарение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 Национална библиотека „Св. Св. Кирил и Методий“- гр. София на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24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.06.2020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 Дарената сума е за реставрация на осем книги от фонда на библиотеката, предоставени на проекта „Дарявай, докато четеш“.</a:t>
            </a:r>
          </a:p>
          <a:p>
            <a:pPr algn="ctr"/>
            <a:r>
              <a:rPr lang="ru-RU" alt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 – 1350 лева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5FBAFF-185F-4433-91FB-A2AED43EAA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821" y="1153250"/>
            <a:ext cx="3017502" cy="381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09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931FAD-E784-458E-BCBB-D4D6B75D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CBD36-73F9-464C-BDAD-2EA9A281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1C5B3-AD98-4845-B5A5-0799B8CF016D}"/>
              </a:ext>
            </a:extLst>
          </p:cNvPr>
          <p:cNvSpPr/>
          <p:nvPr/>
        </p:nvSpPr>
        <p:spPr>
          <a:xfrm>
            <a:off x="3278897" y="213749"/>
            <a:ext cx="7998840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bg-BG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Подари ми детство с мобилни уреди за обучение на открито</a:t>
            </a: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endParaRPr lang="en-US" sz="2800" b="1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6" name="Picture 2" descr="D:\Petrova\Stefka\IW\2020 District\Sait\Uredi _0110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204" y="1375786"/>
            <a:ext cx="4250047" cy="282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1D32604-83EE-400F-B9BF-29551533F3D3}"/>
              </a:ext>
            </a:extLst>
          </p:cNvPr>
          <p:cNvSpPr/>
          <p:nvPr/>
        </p:nvSpPr>
        <p:spPr>
          <a:xfrm>
            <a:off x="567741" y="4362817"/>
            <a:ext cx="1077883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Сфетофарна уредба с пътни знаци за Центъра за специална образователна подкрепа гр. Бургас. Предназначена е за обучение на открито на децата със специални образователни потребности в Центъра, за адаптирането им към заобикалящата ги среда.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Официално дарена на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30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.09.2020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950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566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931FAD-E784-458E-BCBB-D4D6B75D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CBD36-73F9-464C-BDAD-2EA9A281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E1C5B3-AD98-4845-B5A5-0799B8CF016D}"/>
              </a:ext>
            </a:extLst>
          </p:cNvPr>
          <p:cNvSpPr/>
          <p:nvPr/>
        </p:nvSpPr>
        <p:spPr>
          <a:xfrm>
            <a:off x="3278897" y="213749"/>
            <a:ext cx="7998840" cy="993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bg-BG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Прочети книга – опознай света</a:t>
            </a: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endParaRPr lang="en-US" sz="2800" b="1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7" name="Picture 3" descr="D:\Petrova\Stefka\IW\2020 District\Sait\StZagora 101020\iwstzag jeleznik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418" y="1260993"/>
            <a:ext cx="3796019" cy="284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1D32604-83EE-400F-B9BF-29551533F3D3}"/>
              </a:ext>
            </a:extLst>
          </p:cNvPr>
          <p:cNvSpPr/>
          <p:nvPr/>
        </p:nvSpPr>
        <p:spPr>
          <a:xfrm>
            <a:off x="498901" y="4706276"/>
            <a:ext cx="1077883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Мултимедиен проектор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новата </a:t>
            </a:r>
            <a:r>
              <a:rPr lang="en-US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актова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зала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</a:t>
            </a: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„Железник” гр. Стара Загора. Дарен на 19.11.2020г</a:t>
            </a:r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1200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03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931FAD-E784-458E-BCBB-D4D6B75D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CBD36-73F9-464C-BDAD-2EA9A281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1C5B3-AD98-4845-B5A5-0799B8CF016D}"/>
              </a:ext>
            </a:extLst>
          </p:cNvPr>
          <p:cNvSpPr/>
          <p:nvPr/>
        </p:nvSpPr>
        <p:spPr>
          <a:xfrm>
            <a:off x="3278897" y="213749"/>
            <a:ext cx="7998840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„К</a:t>
            </a:r>
            <a:r>
              <a:rPr lang="bg-BG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нига прочети и на училищната библиотека помогни</a:t>
            </a: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</a:t>
            </a:r>
            <a:endParaRPr lang="en-US" sz="2800" b="1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D32604-83EE-400F-B9BF-29551533F3D3}"/>
              </a:ext>
            </a:extLst>
          </p:cNvPr>
          <p:cNvSpPr/>
          <p:nvPr/>
        </p:nvSpPr>
        <p:spPr>
          <a:xfrm>
            <a:off x="498901" y="4662093"/>
            <a:ext cx="107788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Обновяване на библиотечния фонд на библиотеката в Пето основно училище „Митьо Станев” гр. Стара Загора. Дарени са съвременни книги от различни жанрове и автори на 25.11.2020 г.</a:t>
            </a: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1200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D:\Petrova\Stefka\IW\2020 District\Sait\StZagora 101020\1iwstz 2511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584" y="1537657"/>
            <a:ext cx="3778570" cy="283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574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931FAD-E784-458E-BCBB-D4D6B75D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CBD36-73F9-464C-BDAD-2EA9A281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1C5B3-AD98-4845-B5A5-0799B8CF016D}"/>
              </a:ext>
            </a:extLst>
          </p:cNvPr>
          <p:cNvSpPr/>
          <p:nvPr/>
        </p:nvSpPr>
        <p:spPr>
          <a:xfrm>
            <a:off x="3278897" y="213749"/>
            <a:ext cx="7998840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i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„Дари любов и помогни на новородените недоносени деца”</a:t>
            </a:r>
            <a:endParaRPr lang="en-US" sz="2800" b="1" i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6" name="Picture 2" descr="D:\Petrova\Stefka\IW\2020 District\Sait\IWShumen\Perfurz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1916113"/>
            <a:ext cx="416242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1D32604-83EE-400F-B9BF-29551533F3D3}"/>
              </a:ext>
            </a:extLst>
          </p:cNvPr>
          <p:cNvSpPr/>
          <p:nvPr/>
        </p:nvSpPr>
        <p:spPr>
          <a:xfrm>
            <a:off x="498901" y="4174383"/>
            <a:ext cx="107788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solidFill>
                  <a:srgbClr val="002060"/>
                </a:solidFill>
              </a:rPr>
              <a:t>На 16.12.2020 г. Неонатологично отделение в МБАЛ гр. Шумен получи</a:t>
            </a:r>
            <a:r>
              <a:rPr lang="bg-BG" sz="2400" b="1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преносима инфузионна помпа /перфузор/ с батерии.</a:t>
            </a:r>
            <a:r>
              <a:rPr lang="bg-BG" sz="2400" b="1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Удобна за работа при транспорт на тежко болни дечица. Инфузионните помпи се използват ежедневно за вливане на  глюкозни и електролитни разтвори,  прецизно дозиране на медикаменти. </a:t>
            </a: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1180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58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931FAD-E784-458E-BCBB-D4D6B75D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CBD36-73F9-464C-BDAD-2EA9A281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1C5B3-AD98-4845-B5A5-0799B8CF016D}"/>
              </a:ext>
            </a:extLst>
          </p:cNvPr>
          <p:cNvSpPr/>
          <p:nvPr/>
        </p:nvSpPr>
        <p:spPr>
          <a:xfrm>
            <a:off x="3278896" y="213749"/>
            <a:ext cx="82480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„Подай ръка на новородените недоносени деца, те имат нужда от Твоята подкрепа!”</a:t>
            </a:r>
          </a:p>
          <a:p>
            <a:endParaRPr lang="en-US" dirty="0"/>
          </a:p>
        </p:txBody>
      </p:sp>
      <p:pic>
        <p:nvPicPr>
          <p:cNvPr id="1026" name="Picture 2" descr="D:\Petrova\Stefka\IW\2020 District\Sait\IWShumen\Aspirat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786" y="1654162"/>
            <a:ext cx="2858935" cy="300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1D32604-83EE-400F-B9BF-29551533F3D3}"/>
              </a:ext>
            </a:extLst>
          </p:cNvPr>
          <p:cNvSpPr/>
          <p:nvPr/>
        </p:nvSpPr>
        <p:spPr>
          <a:xfrm>
            <a:off x="498901" y="4487534"/>
            <a:ext cx="107788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solidFill>
                  <a:srgbClr val="002060"/>
                </a:solidFill>
              </a:rPr>
              <a:t>На 1</a:t>
            </a:r>
            <a:r>
              <a:rPr lang="en-US" sz="2400" dirty="0">
                <a:solidFill>
                  <a:srgbClr val="002060"/>
                </a:solidFill>
              </a:rPr>
              <a:t>1</a:t>
            </a:r>
            <a:r>
              <a:rPr lang="bg-BG" sz="2400" dirty="0">
                <a:solidFill>
                  <a:srgbClr val="002060"/>
                </a:solidFill>
              </a:rPr>
              <a:t>.</a:t>
            </a:r>
            <a:r>
              <a:rPr lang="en-US" sz="2400" dirty="0">
                <a:solidFill>
                  <a:srgbClr val="002060"/>
                </a:solidFill>
              </a:rPr>
              <a:t>03</a:t>
            </a:r>
            <a:r>
              <a:rPr lang="bg-BG" sz="2400" dirty="0">
                <a:solidFill>
                  <a:srgbClr val="002060"/>
                </a:solidFill>
              </a:rPr>
              <a:t>.202</a:t>
            </a:r>
            <a:r>
              <a:rPr lang="en-US" sz="2400" dirty="0">
                <a:solidFill>
                  <a:srgbClr val="002060"/>
                </a:solidFill>
              </a:rPr>
              <a:t>1</a:t>
            </a:r>
            <a:r>
              <a:rPr lang="bg-BG" sz="2400" dirty="0">
                <a:solidFill>
                  <a:srgbClr val="002060"/>
                </a:solidFill>
              </a:rPr>
              <a:t> г. Неонатологично отделение в МБАЛ гр. Шумен получи</a:t>
            </a:r>
            <a:r>
              <a:rPr lang="bg-BG" sz="2400" b="1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три  аспиратор</a:t>
            </a:r>
            <a:r>
              <a:rPr lang="en-US" sz="2400" dirty="0">
                <a:solidFill>
                  <a:srgbClr val="002060"/>
                </a:solidFill>
              </a:rPr>
              <a:t>a</a:t>
            </a:r>
            <a:r>
              <a:rPr lang="bg-BG" sz="2400" dirty="0">
                <a:solidFill>
                  <a:srgbClr val="002060"/>
                </a:solidFill>
              </a:rPr>
              <a:t>, които се използват ежедневно </a:t>
            </a:r>
            <a:r>
              <a:rPr lang="en-US" sz="2400" dirty="0">
                <a:solidFill>
                  <a:srgbClr val="002060"/>
                </a:solidFill>
              </a:rPr>
              <a:t>и </a:t>
            </a:r>
            <a:r>
              <a:rPr lang="en-US" sz="2400" dirty="0" err="1">
                <a:solidFill>
                  <a:srgbClr val="002060"/>
                </a:solidFill>
              </a:rPr>
              <a:t>многократно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при новородените недоносени деца. </a:t>
            </a: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756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927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931FAD-E784-458E-BCBB-D4D6B75DF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CBD36-73F9-464C-BDAD-2EA9A281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E1C5B3-AD98-4845-B5A5-0799B8CF016D}"/>
              </a:ext>
            </a:extLst>
          </p:cNvPr>
          <p:cNvSpPr/>
          <p:nvPr/>
        </p:nvSpPr>
        <p:spPr>
          <a:xfrm>
            <a:off x="3278896" y="213749"/>
            <a:ext cx="87351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Да помогнем фондация „Очи на четири лапи” да направи щастлив още един незрящ човек</a:t>
            </a:r>
            <a:endParaRPr lang="en-US" sz="28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1026" name="Picture 2" descr="D:\Petrova\Stefka\IW\2020 District\Sait\IWShumen\Kuche vodach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642" y="1444855"/>
            <a:ext cx="4392151" cy="292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1D32604-83EE-400F-B9BF-29551533F3D3}"/>
              </a:ext>
            </a:extLst>
          </p:cNvPr>
          <p:cNvSpPr/>
          <p:nvPr/>
        </p:nvSpPr>
        <p:spPr>
          <a:xfrm>
            <a:off x="498901" y="4487534"/>
            <a:ext cx="1110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Дарение за фондация „Очи на четири лапи“ гр. София на 28.05.2021 г.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С предоставената сума на Фондацията </a:t>
            </a:r>
            <a:r>
              <a:rPr lang="en-US" sz="2400" dirty="0" err="1">
                <a:solidFill>
                  <a:srgbClr val="002060"/>
                </a:solidFill>
              </a:rPr>
              <a:t>станахме</a:t>
            </a:r>
            <a:r>
              <a:rPr lang="ru-RU" sz="2400" dirty="0">
                <a:solidFill>
                  <a:srgbClr val="002060"/>
                </a:solidFill>
              </a:rPr>
              <a:t> съпричастни в отглеждането и обучението на кучетата водачи, които да станат приятели и помощници на незрящите хора. </a:t>
            </a:r>
            <a:endParaRPr lang="bg-BG" sz="2400" dirty="0">
              <a:solidFill>
                <a:srgbClr val="002060"/>
              </a:solidFill>
            </a:endParaRP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59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213749"/>
            <a:ext cx="7216826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„Да четем повече и да гледаме света с нови очи!”</a:t>
            </a:r>
            <a:endParaRPr lang="en-US" sz="28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545900" y="4805587"/>
            <a:ext cx="111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Дарени са през месец юли 2021 г.  три броя мултифункционални устройства за Второ ОУ – „П. Р. Славейков“ – гр. Стара Загора.</a:t>
            </a: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800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C35E97A4-90C5-4449-AC0E-DA7E5746FF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96" y="1406503"/>
            <a:ext cx="3319670" cy="331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008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213749"/>
            <a:ext cx="7619156" cy="2112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„Дари живот и бъдеще на недоносените деца!”</a:t>
            </a:r>
            <a:endParaRPr lang="bg-BG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8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7" name="Picture 3" descr="D:\Petrova\Stefka\IW\2022 District\sait\IW Shumen\monitor2308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30" y="1668991"/>
            <a:ext cx="3895597" cy="265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545900" y="4805587"/>
            <a:ext cx="111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</a:t>
            </a:r>
            <a:r>
              <a:rPr lang="en-US" sz="2400" dirty="0">
                <a:solidFill>
                  <a:srgbClr val="002060"/>
                </a:solidFill>
              </a:rPr>
              <a:t> e </a:t>
            </a:r>
            <a:r>
              <a:rPr lang="bg-BG" sz="2400" dirty="0">
                <a:solidFill>
                  <a:srgbClr val="002060"/>
                </a:solidFill>
              </a:rPr>
              <a:t>през месец август 2021 г. монитор за проследяване на показателите на недоносените бебета на Клиниката по неонатология при УМБАЛ гр. Стара Загора</a:t>
            </a:r>
          </a:p>
          <a:p>
            <a:pPr algn="ctr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1200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753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61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„Да бързаш да видиш света!”</a:t>
            </a:r>
            <a:endParaRPr lang="bg-BG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8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6" name="Picture 2" descr="D:\Petrova\Stefka\IW\2022 District\sait\IW Shumen\iw shumen laringosko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604" y="1763730"/>
            <a:ext cx="4298907" cy="2515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545900" y="4805587"/>
            <a:ext cx="11468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На 29. 09. 2021 г. Неонатологично отделение в МБАЛ гр. Шумен получи</a:t>
            </a:r>
            <a:r>
              <a:rPr lang="bg-BG" sz="2400" b="1" dirty="0">
                <a:solidFill>
                  <a:srgbClr val="002060"/>
                </a:solidFill>
              </a:rPr>
              <a:t> л</a:t>
            </a:r>
            <a:r>
              <a:rPr lang="bg-BG" sz="2400" dirty="0">
                <a:solidFill>
                  <a:srgbClr val="002060"/>
                </a:solidFill>
              </a:rPr>
              <a:t>арингоскоп, който се използва при недоносени деца</a:t>
            </a:r>
          </a:p>
          <a:p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                    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410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507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„Помогнете на специалните деца, да се адаптират към заобикалящия ги свят“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6" name="Picture 2" descr="D:\Petrova\Stefka\IW\2022 District\sait\IW Svishtov\9_1204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169" y="2456146"/>
            <a:ext cx="599122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229389"/>
            <a:ext cx="11468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На 12. 04. 2022 г. д</a:t>
            </a:r>
            <a:r>
              <a:rPr lang="ru-RU" sz="2400" dirty="0">
                <a:solidFill>
                  <a:srgbClr val="002060"/>
                </a:solidFill>
              </a:rPr>
              <a:t>ецата в Дневния център за деца с увреждания в град Свищов получиха SAUNDSORY - музикално двигателна програма за мозъка и тялото. Тази програма е инсталирана в комбинация с BLUETOOTH слушалки с въздушна и костна проводимост.</a:t>
            </a:r>
            <a:r>
              <a:rPr lang="bg-BG" sz="2400" dirty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                 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540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7340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993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„Да оздравеем с приказка“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6" name="Picture 2" descr="D:\Petrova\Stefka\IW\2022 District\sait\IW Plovdiv\1_1804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668" y="2062228"/>
            <a:ext cx="256222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229389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Болните дечица в Онкохематологично отделение към Детска клиника в УМБАЛ „Св. Георги“ гр.Пловдив  получиха през м. април 2022 г. специализиран апарат за кръвно налягане за деца, окомплектован с маншети за различните възрасти.</a:t>
            </a:r>
          </a:p>
          <a:p>
            <a:pPr algn="just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                 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400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1202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bg-BG" sz="2800" dirty="0"/>
              <a:t> </a:t>
            </a: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Кучета асистенти на фондация „Очи на четери лапи“ помагат на деца с диабет!“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b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229389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             Дарение за фондация „Очи на четири лапи“ гр. София на 26.04.2022 г.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С предоставената сума на Фондацията </a:t>
            </a:r>
            <a:r>
              <a:rPr lang="en-US" sz="2400" dirty="0" err="1">
                <a:solidFill>
                  <a:srgbClr val="002060"/>
                </a:solidFill>
              </a:rPr>
              <a:t>станахме</a:t>
            </a:r>
            <a:r>
              <a:rPr lang="ru-RU" sz="2400" dirty="0">
                <a:solidFill>
                  <a:srgbClr val="002060"/>
                </a:solidFill>
              </a:rPr>
              <a:t> съпричастни в отглеждането и обучението на кучета, които да бъдат приятели и асистенти на деца с диабет. </a:t>
            </a:r>
            <a:endParaRPr lang="bg-BG" sz="2400" dirty="0">
              <a:solidFill>
                <a:srgbClr val="002060"/>
              </a:solidFill>
            </a:endParaRPr>
          </a:p>
          <a:p>
            <a:pPr algn="just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                 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D:\Petrova\Stefka\IW\2022 District\sait\IW Shumen\shumen 171121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246323" y="2140773"/>
            <a:ext cx="2935462" cy="1956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4978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bg-BG" sz="2800" b="1" dirty="0"/>
              <a:t> </a:t>
            </a: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Български орел“- Първият български вестник“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800" b="1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229389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Дарение за Национална библиотека „Св. Св. Кирил и Методий“- гр. София на </a:t>
            </a:r>
            <a:r>
              <a:rPr lang="en-US" sz="2400" dirty="0">
                <a:solidFill>
                  <a:srgbClr val="002060"/>
                </a:solidFill>
              </a:rPr>
              <a:t>2</a:t>
            </a:r>
            <a:r>
              <a:rPr lang="bg-BG" sz="2400" dirty="0">
                <a:solidFill>
                  <a:srgbClr val="002060"/>
                </a:solidFill>
              </a:rPr>
              <a:t>7.04.2022 г. Дарената сума е за реставрация на „Български орел“- Първият български вестник по програмата „Осинови книга“ на библиотеката</a:t>
            </a:r>
            <a:r>
              <a:rPr lang="ru-RU" sz="2400" dirty="0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                            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550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D:\Petrova\Stefka\IW\2022 District\sait\IW Shumen\vestnik _550 l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345" y="1703538"/>
            <a:ext cx="2078955" cy="2425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153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48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bg-BG" sz="2800" b="1" dirty="0"/>
              <a:t> </a:t>
            </a:r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 грижа за дивите животни и птици – да опазим природата!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656690"/>
            <a:ext cx="11468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Дарение на 06.05.2022 г</a:t>
            </a:r>
            <a:r>
              <a:rPr lang="ru-RU" sz="2400" dirty="0">
                <a:solidFill>
                  <a:srgbClr val="002060"/>
                </a:solidFill>
              </a:rPr>
              <a:t>.  на Спасителен център за диви живитни в гр. Стара Загора за осиновяване на три птици от вида Царски (Кръстат) орел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200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8" name="Picture 4" descr="D:\Petrova\Stefka\IW\2022 District\sait\IW StaraZagora\4_0605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729" y="1819184"/>
            <a:ext cx="2688635" cy="272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7256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„Очи на четири лапи“ в помощ на деца с аутизъм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656690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solidFill>
                  <a:srgbClr val="002060"/>
                </a:solidFill>
              </a:rPr>
              <a:t>Дарение за фондация „Очи на четири лапи“ гр. София на 11.05.2022 г.</a:t>
            </a:r>
          </a:p>
          <a:p>
            <a:pPr algn="ctr"/>
            <a:r>
              <a:rPr lang="ru-RU" sz="2400" dirty="0">
                <a:solidFill>
                  <a:srgbClr val="002060"/>
                </a:solidFill>
              </a:rPr>
              <a:t>С предоставената сума на Фондацията </a:t>
            </a:r>
            <a:r>
              <a:rPr lang="en-US" sz="2400" dirty="0" err="1">
                <a:solidFill>
                  <a:srgbClr val="002060"/>
                </a:solidFill>
              </a:rPr>
              <a:t>станахме</a:t>
            </a:r>
            <a:r>
              <a:rPr lang="ru-RU" sz="2400" dirty="0">
                <a:solidFill>
                  <a:srgbClr val="002060"/>
                </a:solidFill>
              </a:rPr>
              <a:t> съпричастни в отглеждането и обучението на кучета, които да бъдат приятели и помощници на деца с аутизъм</a:t>
            </a:r>
            <a:r>
              <a:rPr lang="ru-RU" sz="2400" dirty="0"/>
              <a:t>. </a:t>
            </a:r>
            <a:endParaRPr lang="bg-BG" sz="2400" dirty="0"/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Обучено куче за дете с аутизъм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208" y="1711076"/>
            <a:ext cx="2242159" cy="292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761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686600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„Да разберем по-бързо, да стигнем по-далече, да знаем повече!“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656690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На 13.05.2022г. е дарен  монитор на учениците в </a:t>
            </a:r>
            <a:r>
              <a:rPr lang="ru-RU" sz="2400" dirty="0">
                <a:solidFill>
                  <a:srgbClr val="002060"/>
                </a:solidFill>
              </a:rPr>
              <a:t>СОУ Васил Левски в Стара Загора за оборудване на интерактивна класна стая, с който да бъде подпомаган и онагледяван учебния процес. </a:t>
            </a:r>
            <a:endParaRPr lang="bg-BG" sz="2400" dirty="0">
              <a:solidFill>
                <a:srgbClr val="002060"/>
              </a:solidFill>
            </a:endParaRP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7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D:\Petrova\Stefka\IW\2022 District\sait\IW StaraZagora\2_1305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004" y="1883266"/>
            <a:ext cx="4740971" cy="255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9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052" y="5256854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„Деца помагат на деца!“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656690"/>
            <a:ext cx="11468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На 23.05.2022г са дарени две кислородни палатки и механична теглилка за недоносените деца в Неонатологично отделение в МБАЛ гр. Шумен</a:t>
            </a:r>
            <a:r>
              <a:rPr lang="ru-RU" sz="2400" dirty="0">
                <a:solidFill>
                  <a:srgbClr val="002060"/>
                </a:solidFill>
              </a:rPr>
              <a:t>. </a:t>
            </a:r>
            <a:endParaRPr lang="bg-BG" sz="2400" dirty="0">
              <a:solidFill>
                <a:srgbClr val="002060"/>
              </a:solidFill>
            </a:endParaRP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679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D:\Petrova\Stefka\IW\2022 District\sait\IW Shumen\1_2705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770" y="1771650"/>
            <a:ext cx="3437840" cy="209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9581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bg-BG" sz="2800" b="1" dirty="0">
                <a:solidFill>
                  <a:srgbClr val="C00000"/>
                </a:solidFill>
              </a:rPr>
              <a:t>21 грама надежда</a:t>
            </a: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!“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055441"/>
            <a:ext cx="11468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Дарение на парична сума на 31.05.2022г. на Сдружение „Прегърни ме“, за стипендианска  програма за деца и младежи, лишени от родителска грижа, които продължават образованието си.</a:t>
            </a:r>
          </a:p>
          <a:p>
            <a:endParaRPr lang="bg-BG" sz="2400" dirty="0">
              <a:solidFill>
                <a:srgbClr val="002060"/>
              </a:solidFill>
            </a:endParaRP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D:\Petrova\Stefka\IW\2022 District\sait\IW Shumen\21 gram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0893" y="1512284"/>
            <a:ext cx="2315162" cy="23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8959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bg-BG" sz="2800" b="1" dirty="0">
                <a:solidFill>
                  <a:srgbClr val="C00000"/>
                </a:solidFill>
              </a:rPr>
              <a:t>Работилница за лекари</a:t>
            </a:r>
            <a:r>
              <a:rPr lang="bg-BG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!“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055441"/>
            <a:ext cx="11468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Дарение на парична сума на 31.05.2022г на Фондация „Гален Темелков“.  С дарението  станахме съпричастни към Фондацията да изгради и оборудва собствена база,  в която много деца ще се доближат с още една стъпка към сбъдването на мечтите си да станат лекари! 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D:\Petrova\Stefka\IW\2022 District\sait\IW Shumen\Fondaciq temelko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296" y="1214845"/>
            <a:ext cx="2254685" cy="228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50097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Покрепете ателие „Прегърни ме“!</a:t>
            </a:r>
            <a:endParaRPr lang="bg-BG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055441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Дарение за Сдружение „Прегърни ме“ на 11.07.2022г. С  дарената сума  подкрепихме Сдружението да  реализира различни дейности за връщане на вярата в доброто на деца и младежи, лишени от родителски грижи.</a:t>
            </a:r>
            <a:endParaRPr lang="en-US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D:\Petrova\Stefka\IW\2023 Distrikt\IW Shumen\Pregarnim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523" y="1622643"/>
            <a:ext cx="16573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638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Кучета асистенти на фондация „Очи на четири лапи“ за хора с двигателни дефицити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31236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Дарение  за Фондация „Очи на четири лапи“ на 11.07.22022г. С дарената сума станахме съпричастни в отглеждането и обучение на кучета асистенти за хора с двигателни увреждания.</a:t>
            </a:r>
            <a:endParaRPr lang="en-US" sz="2400" dirty="0">
              <a:solidFill>
                <a:srgbClr val="002060"/>
              </a:solidFill>
            </a:endParaRPr>
          </a:p>
          <a:p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D:\Petrova\Stefka\IW\2023 Distrikt\IW Shumen\Kucheta1207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349" y="1896658"/>
            <a:ext cx="1762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8300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Здравей лято! Хайде на море!</a:t>
            </a:r>
          </a:p>
          <a:p>
            <a:r>
              <a:rPr lang="bg-BG" sz="2800" dirty="0"/>
              <a:t>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207698" y="445083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Дарение на 08.09. 2022г. на парична сума на Сдружение „Прегърни ме“. Така помогнахме да се осигури творческа почивка на море на 27 деца, лишени от семейства.</a:t>
            </a:r>
          </a:p>
          <a:p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Здравей лято Снимка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258" y="1632024"/>
            <a:ext cx="2532432" cy="193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9042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„Барбарони/пуф“ за Дневен център за деца и лица с увреждания в гр.Шумен</a:t>
            </a:r>
          </a:p>
          <a:p>
            <a:r>
              <a:rPr lang="bg-BG" sz="2800" dirty="0"/>
              <a:t> 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207698" y="445083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На 27.09.2022г. са дарени  четири броя „Барбарони /пуф“ на Дневен център за деца с увреждания, гр.Шумен. В барбароните децата ще отморяват, ще четат любими книжки или ще играят на видеоигра.</a:t>
            </a:r>
          </a:p>
          <a:p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69,99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stpetrova\Downloads\Дневен център-Снимка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404" y="1916112"/>
            <a:ext cx="3886171" cy="218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164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rgbClr val="C00000"/>
                </a:solidFill>
              </a:rPr>
              <a:t>„Пъзели-Българската азбука за Дневен център за деца с увреждания в гр.Свищов“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bg-BG" sz="2800" dirty="0"/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207698" y="445083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На 15.12.2022г. са дарени два броя пъзели-Българска азбука на</a:t>
            </a:r>
            <a:r>
              <a:rPr lang="bg-BG" sz="2400" b="1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Дневен център за деца с увреждания в гр.Свищов. С тях „специалните деца“ ще се забавляват, ще се научат да четат и ще се докоснат до книжките.</a:t>
            </a:r>
            <a:endParaRPr lang="en-US" sz="2400" dirty="0">
              <a:solidFill>
                <a:srgbClr val="002060"/>
              </a:solidFill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230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Снимка 1-Пъзел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6740" y="1900237"/>
            <a:ext cx="3323900" cy="24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„Българска дневница“-е наред да бъде спасен от програма „Осинови книга“</a:t>
            </a:r>
            <a:r>
              <a:rPr lang="bg-BG" sz="2800" dirty="0">
                <a:solidFill>
                  <a:srgbClr val="C00000"/>
                </a:solidFill>
              </a:rPr>
              <a:t> 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13" y="1766170"/>
            <a:ext cx="1837712" cy="2843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320432" y="4639854"/>
            <a:ext cx="11468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</a:rPr>
              <a:t>Дарение на Национална библиотека „Св. Св. Кирил и Методий” гр. София, по Дарителската програма „Осинови книга“ през месец декември 2022г. за  реставрация на  18 броя екземпляри на първия вестник, редактиран от Г.С.Раковски през 1857г.-„Българска дневница“.</a:t>
            </a:r>
            <a:endParaRPr lang="en-US" sz="2400" dirty="0">
              <a:solidFill>
                <a:srgbClr val="002060"/>
              </a:solidFill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600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0256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rgbClr val="C00000"/>
                </a:solidFill>
              </a:rPr>
              <a:t>„Всички деца обичат да бъдат прегръщани!“ </a:t>
            </a: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stpetrova\Downloads\Всички деца обичат да бъдат прегръщани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974" y="1487466"/>
            <a:ext cx="1714500" cy="24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320432" y="463985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Дарение на Ателие „Прегърни ме“ през месец декември 2022г., да реализира дейности, с които децата, лишени от родителска грижа се учат да вярват в доброто, да могат, да имат бъдеще.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996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„Искате  ли да знаете какъв е бил Краснописът в България преди 161 години?</a:t>
            </a:r>
            <a:r>
              <a:rPr lang="bg-BG" sz="2800" b="1" i="1" dirty="0">
                <a:solidFill>
                  <a:srgbClr val="C00000"/>
                </a:solidFill>
              </a:rPr>
              <a:t>”</a:t>
            </a: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stpetrova\Downloads\Искате ли да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862" y="2116897"/>
            <a:ext cx="3320849" cy="221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320432" y="463985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Дарение на Национална библиотека „Св. Св. Кирил и Методий” гр. София, по Дарителската програма „Осинови книга“ през месец декември 2022г. за  реставрация на Учебник по краснопис от 1861г. на българския учител Косте А.Свакярев.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580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421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Стани „Ангел Хранител“ </a:t>
            </a:r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320432" y="463985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Дарение за фондация „Очи на четири лапи“ гр.София на 17.02.2023г. за кампанията Стани „Ангел Хранител“. Средствата  ще се използват  за осигуряване  на  храна на бебе от програмата за обучение и социализация на млади кучета на фондацията.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520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7" name="Picture 3" descr="УРАГАН_3 (1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209" y="1916111"/>
            <a:ext cx="1699605" cy="225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6332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Приятели на Ателие „Прегърни ме“ отново с прегръдка за Вас!</a:t>
            </a:r>
            <a:r>
              <a:rPr lang="bg-BG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320432" y="4639854"/>
            <a:ext cx="11468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Дарение на 2</a:t>
            </a:r>
            <a:r>
              <a:rPr lang="en-US" sz="2400" dirty="0">
                <a:solidFill>
                  <a:srgbClr val="002060"/>
                </a:solidFill>
              </a:rPr>
              <a:t>1</a:t>
            </a:r>
            <a:r>
              <a:rPr lang="bg-BG" sz="2400" dirty="0">
                <a:solidFill>
                  <a:srgbClr val="002060"/>
                </a:solidFill>
              </a:rPr>
              <a:t>.02.2023г за Сдружение „Прегърни ме“.</a:t>
            </a:r>
            <a:r>
              <a:rPr lang="bg-BG" sz="2400" b="1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С дарената сума Ателието ще финансира издаването на книга с истории, измислени и написани от децата. На всеки един екземпляр от нея ще има логото на проект „Чети, дари“.</a:t>
            </a:r>
          </a:p>
          <a:p>
            <a:endParaRPr lang="bg-BG" sz="2400" dirty="0">
              <a:solidFill>
                <a:srgbClr val="002060"/>
              </a:solidFill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Прегърни ме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200" y="1916112"/>
            <a:ext cx="2175656" cy="238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8734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320432" y="4639854"/>
            <a:ext cx="114681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Дарение  на 16.03.2023г. на Средно училище „Йоан Екзарх Български“ в град Шумен. С дарената сума се включихме в обновяването и модернизирането на Актовата зала, която е територия на събития, обединяващи хуманитарната общност</a:t>
            </a:r>
            <a:endParaRPr lang="bg-BG" sz="2400" dirty="0">
              <a:solidFill>
                <a:srgbClr val="002060"/>
              </a:solidFill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600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Да дадем нов облик на Актовата зала в  Средно училище „Йоан Екзарх Български“ в град Шумен </a:t>
            </a: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Актова зал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224" y="2234095"/>
            <a:ext cx="32385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59710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61D61B67-CBC3-45BE-B686-ACD484B9C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05D178-76E4-4390-BAA7-0F31F30F4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4B0CC8-9B34-4FDE-A440-6540BA1F5DF9}"/>
              </a:ext>
            </a:extLst>
          </p:cNvPr>
          <p:cNvSpPr/>
          <p:nvPr/>
        </p:nvSpPr>
        <p:spPr>
          <a:xfrm>
            <a:off x="3278896" y="652160"/>
            <a:ext cx="761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Подкрепете участието на Хор „Бодра песен” град Шумен в международния хоров фестивал в град Краков, Полша!</a:t>
            </a:r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FD307-F0B6-4194-B2C5-8B0D5CD3169B}"/>
              </a:ext>
            </a:extLst>
          </p:cNvPr>
          <p:cNvSpPr/>
          <p:nvPr/>
        </p:nvSpPr>
        <p:spPr>
          <a:xfrm>
            <a:off x="458218" y="4353850"/>
            <a:ext cx="114681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</a:rPr>
              <a:t>Дарение на 30.03.2023г.</a:t>
            </a:r>
            <a:r>
              <a:rPr lang="bg-BG" sz="2400" b="1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на Центъра за подкрепа за личностно развитие</a:t>
            </a:r>
            <a:r>
              <a:rPr lang="en-US" sz="2400" dirty="0">
                <a:solidFill>
                  <a:srgbClr val="002060"/>
                </a:solidFill>
              </a:rPr>
              <a:t>-</a:t>
            </a:r>
            <a:r>
              <a:rPr lang="bg-BG" sz="2400" dirty="0">
                <a:solidFill>
                  <a:srgbClr val="002060"/>
                </a:solidFill>
              </a:rPr>
              <a:t>Обединен детски комплекс „Анастас Стоянов" гр. Шумен, за участието на Хор „Бодра песен“ в престижния международен хоров фестивал “Cracovia Cantans“, 01.-06.06.2023г.</a:t>
            </a:r>
            <a:r>
              <a:rPr lang="bg-BG" sz="2400" b="1" dirty="0">
                <a:solidFill>
                  <a:srgbClr val="002060"/>
                </a:solidFill>
              </a:rPr>
              <a:t> </a:t>
            </a:r>
            <a:r>
              <a:rPr lang="bg-BG" sz="2400" dirty="0">
                <a:solidFill>
                  <a:srgbClr val="002060"/>
                </a:solidFill>
              </a:rPr>
              <a:t>в град Краков, Полша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1707191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673" y="2117534"/>
            <a:ext cx="2555483" cy="170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1796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0BCA4E95-8668-F5DA-A2A1-E2DAE7AE8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54D95F-ED51-D021-FF02-18545D11E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E3E7F7-B015-B1E9-AC8A-D2FF88E52C33}"/>
              </a:ext>
            </a:extLst>
          </p:cNvPr>
          <p:cNvSpPr/>
          <p:nvPr/>
        </p:nvSpPr>
        <p:spPr>
          <a:xfrm>
            <a:off x="3278896" y="652160"/>
            <a:ext cx="7619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Четящите деца от сайта „Чети, дари“ помагат на Специалните деца!</a:t>
            </a:r>
            <a:endParaRPr lang="bg-BG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16EE77-7A67-6F58-A7B1-A7DCDDB14496}"/>
              </a:ext>
            </a:extLst>
          </p:cNvPr>
          <p:cNvSpPr/>
          <p:nvPr/>
        </p:nvSpPr>
        <p:spPr>
          <a:xfrm>
            <a:off x="332834" y="4353850"/>
            <a:ext cx="115263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Дарение на 09.03.2023г. на   Дневен център за деца и лица с увреждания в гр.Шумен. С дарената сума в центъра  се закупи  комлект от 6 броя маслени гел плочи за под. Плочите служат за комплексна сензорна стимулация</a:t>
            </a:r>
            <a:r>
              <a:rPr lang="bg-BG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на деца страдащи от сензорна депривация, деца от аутистичния спектър, деца с хиперактивност и дефицит на вниманието. 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ECBFAE-A77B-9368-6D83-537AB38B31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568" y="2037155"/>
            <a:ext cx="1732996" cy="231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265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486D14C7-7F35-8DED-8FE4-0F9ECA1B0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2A8839-EF15-BEDB-0B08-6E1701D1A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AFE2F1C-3BC5-17B7-9C36-62761C5A3E42}"/>
              </a:ext>
            </a:extLst>
          </p:cNvPr>
          <p:cNvSpPr/>
          <p:nvPr/>
        </p:nvSpPr>
        <p:spPr>
          <a:xfrm>
            <a:off x="3278896" y="652160"/>
            <a:ext cx="76191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Включете се отново в кампанията на фондация „Очи на четири лапи“ Стани „Ангел Хранител“ !</a:t>
            </a:r>
            <a:endParaRPr lang="bg-BG" sz="28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BFD676-45F9-0F4D-EF64-13A9642CDD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957" y="1901844"/>
            <a:ext cx="1990725" cy="26543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ED9934A-E648-4A94-8CFF-4FE70CAEECD3}"/>
              </a:ext>
            </a:extLst>
          </p:cNvPr>
          <p:cNvSpPr/>
          <p:nvPr/>
        </p:nvSpPr>
        <p:spPr>
          <a:xfrm>
            <a:off x="289431" y="4668175"/>
            <a:ext cx="115263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Дарение за фондация „Очи на четири лапи“ гр.София на 04.07.2023г. за кампанията Стани „Ангел Хранител“. Средствата  ще се използват  за осигуряване  на  храна на бебе от програмата за обучение и социализация на млади кучета на фондацията.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520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111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9CA2D94A-A1E5-2FCC-FF90-AC0FE1B6C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AE07F1-EBAA-83FD-5D09-03B1ED4E6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3C9B7D-1F8F-BC08-7496-5E7DF1AEF61D}"/>
              </a:ext>
            </a:extLst>
          </p:cNvPr>
          <p:cNvSpPr/>
          <p:nvPr/>
        </p:nvSpPr>
        <p:spPr>
          <a:xfrm>
            <a:off x="3278896" y="417718"/>
            <a:ext cx="8036804" cy="1549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kern="1200" dirty="0">
                <a:solidFill>
                  <a:srgbClr val="C00000"/>
                </a:solidFill>
                <a:effectLst/>
                <a:ea typeface="+mn-ea"/>
                <a:cs typeface="Times New Roman" panose="02020603050405020304" pitchFamily="18" charset="0"/>
              </a:rPr>
              <a:t>Арт-терапевтични материали за</a:t>
            </a:r>
            <a:r>
              <a:rPr lang="en-US" sz="2800" b="1" kern="1200" dirty="0">
                <a:solidFill>
                  <a:srgbClr val="C00000"/>
                </a:solidFill>
                <a:effectLst/>
                <a:ea typeface="+mn-ea"/>
                <a:cs typeface="Times New Roman" panose="02020603050405020304" pitchFamily="18" charset="0"/>
              </a:rPr>
              <a:t> </a:t>
            </a:r>
            <a:r>
              <a:rPr lang="bg-BG" sz="2800" b="1" kern="1200" dirty="0">
                <a:solidFill>
                  <a:srgbClr val="C00000"/>
                </a:solidFill>
                <a:effectLst/>
                <a:ea typeface="+mn-ea"/>
                <a:cs typeface="Times New Roman" panose="02020603050405020304" pitchFamily="18" charset="0"/>
              </a:rPr>
              <a:t>специализирани дейности в  Дневния център  за деца и младежи с увреждания гр.Златица</a:t>
            </a:r>
            <a:r>
              <a:rPr lang="ru-RU" sz="2800" b="1" kern="1200" dirty="0">
                <a:solidFill>
                  <a:srgbClr val="C00000"/>
                </a:solidFill>
                <a:effectLst/>
                <a:ea typeface="+mn-ea"/>
                <a:cs typeface="Times New Roman" panose="02020603050405020304" pitchFamily="18" charset="0"/>
              </a:rPr>
              <a:t>.</a:t>
            </a:r>
            <a:endParaRPr lang="bg-BG" sz="2800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66FCF1-97AA-14E7-38F2-8EEF64C1E721}"/>
              </a:ext>
            </a:extLst>
          </p:cNvPr>
          <p:cNvSpPr/>
          <p:nvPr/>
        </p:nvSpPr>
        <p:spPr>
          <a:xfrm>
            <a:off x="289431" y="4668175"/>
            <a:ext cx="115263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Дарени през месец август 2023г. Арт-терапевтични материали за специализирани дейности на Дневен център за деца и младежи с увреждания в гр.Златица.</a:t>
            </a:r>
            <a:endParaRPr lang="bg-BG" sz="24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600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7A5E1F-5887-B45C-48D7-50EC82E8D6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914" y="2114550"/>
            <a:ext cx="1810940" cy="241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240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704A23D4-D703-B3F1-1B31-A3096568E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FB7CC3-8424-1D96-66CA-32FFC78FD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370" y="5323346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995249-47DE-C24D-13DD-5465421CFA22}"/>
              </a:ext>
            </a:extLst>
          </p:cNvPr>
          <p:cNvSpPr/>
          <p:nvPr/>
        </p:nvSpPr>
        <p:spPr>
          <a:xfrm>
            <a:off x="3278896" y="417718"/>
            <a:ext cx="8036804" cy="1054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„Сборник от слова, стихотворения и диалози“</a:t>
            </a:r>
            <a:r>
              <a:rPr lang="bg-BG" sz="2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 1862-1863 г.</a:t>
            </a:r>
            <a:r>
              <a:rPr lang="bg-BG" sz="28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bg-BG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ще бъде върнат към живот</a:t>
            </a:r>
            <a:endParaRPr lang="bg-BG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C99F55-9080-B852-5B92-F407702BA7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425" y="2300895"/>
            <a:ext cx="3408298" cy="22562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D2AAD1-D8DD-3962-B3C5-357F4A087909}"/>
              </a:ext>
            </a:extLst>
          </p:cNvPr>
          <p:cNvSpPr/>
          <p:nvPr/>
        </p:nvSpPr>
        <p:spPr>
          <a:xfrm>
            <a:off x="289431" y="4668175"/>
            <a:ext cx="115263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Дарение на Национална библиотека „Св.Св.Кирил и Методий“ гр. София на 20.09.2023г. Дарената сума е за реставрация на безценния „Сборник от слова, стихотворения и диалози“ от 1862-1863г.</a:t>
            </a: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600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4225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16A631CD-920C-AE51-4CEE-BB4E3F623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2B6A5F-219C-26BA-5A91-7D068B44E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EA83FC7-D9FD-F836-76D0-5CE2989D7E28}"/>
              </a:ext>
            </a:extLst>
          </p:cNvPr>
          <p:cNvSpPr/>
          <p:nvPr/>
        </p:nvSpPr>
        <p:spPr>
          <a:xfrm>
            <a:off x="3278896" y="417718"/>
            <a:ext cx="8036804" cy="558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bg-BG" sz="2800" b="1" kern="12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Оздравявай без болка и страх</a:t>
            </a:r>
            <a:r>
              <a:rPr lang="en-US" sz="2800" b="1" kern="12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bg-BG" sz="2800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64CD24-B808-7F4F-C21F-43BFC97EDF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047" y="1533473"/>
            <a:ext cx="1595718" cy="2127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8F6CD5-16DB-4594-F3A1-426A6951F8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910" y="1754012"/>
            <a:ext cx="2714791" cy="152707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6B1DDB1-5D99-1941-9D7D-54D3CC2AEFC1}"/>
              </a:ext>
            </a:extLst>
          </p:cNvPr>
          <p:cNvSpPr/>
          <p:nvPr/>
        </p:nvSpPr>
        <p:spPr>
          <a:xfrm>
            <a:off x="555811" y="4668175"/>
            <a:ext cx="11259951" cy="1864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400" spc="-1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През месец януари 2024г. за болните дечица в Онкохематологично отделение към Детска клиника в УМБАЛ „Св. Георги“ гр.Пловдив са дарени  36   бр. игли Gripper, които се използват при вливането на специални медикаменти.</a:t>
            </a:r>
            <a:endParaRPr lang="bg-BG" sz="24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300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7804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3FF8CA41-6EE2-900F-F52D-D9F867B54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DD9F4C-5B5A-29A1-38D1-A3273761F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15225A8-E505-E487-BB2F-C38A169FDECC}"/>
              </a:ext>
            </a:extLst>
          </p:cNvPr>
          <p:cNvSpPr/>
          <p:nvPr/>
        </p:nvSpPr>
        <p:spPr>
          <a:xfrm>
            <a:off x="3278896" y="417718"/>
            <a:ext cx="8036804" cy="1054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създадем библиотека за деца със специални нужди! </a:t>
            </a:r>
            <a:endParaRPr lang="bg-BG" sz="2800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4A8675-760A-942C-E695-CD83F7343C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666" y="1623060"/>
            <a:ext cx="1859280" cy="18059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998E90-4F0D-32F3-B474-58FFEF7D51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515" y="1700552"/>
            <a:ext cx="3507733" cy="17284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8BDEE5-EA0D-3011-87C4-09BAA8EBD3C9}"/>
              </a:ext>
            </a:extLst>
          </p:cNvPr>
          <p:cNvSpPr/>
          <p:nvPr/>
        </p:nvSpPr>
        <p:spPr>
          <a:xfrm>
            <a:off x="740539" y="4668175"/>
            <a:ext cx="11259951" cy="1439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400" dirty="0">
                <a:solidFill>
                  <a:srgbClr val="002060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На 29.02.2024г.</a:t>
            </a:r>
            <a:r>
              <a:rPr lang="en-US" sz="2400" dirty="0">
                <a:solidFill>
                  <a:srgbClr val="002060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2060"/>
                </a:solidFill>
                <a:effectLst/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са дарени три броя тактилни книги на Център за специална образователна подкрепа гр. Шумен за зрително затруднените деца. </a:t>
            </a: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63819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PROEKT DARQVAI DOKATO CHETESH\PRESENTATION\logo.png">
            <a:extLst>
              <a:ext uri="{FF2B5EF4-FFF2-40B4-BE49-F238E27FC236}">
                <a16:creationId xmlns:a16="http://schemas.microsoft.com/office/drawing/2014/main" id="{3FF8CA41-6EE2-900F-F52D-D9F867B54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DD9F4C-5B5A-29A1-38D1-A3273761F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15225A8-E505-E487-BB2F-C38A169FDECC}"/>
              </a:ext>
            </a:extLst>
          </p:cNvPr>
          <p:cNvSpPr/>
          <p:nvPr/>
        </p:nvSpPr>
        <p:spPr>
          <a:xfrm>
            <a:off x="3278896" y="417718"/>
            <a:ext cx="80368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Да върнем изчезнал вид птица в Българската природа!</a:t>
            </a:r>
            <a:endParaRPr lang="bg-BG" sz="2800" dirty="0">
              <a:solidFill>
                <a:srgbClr val="C00000"/>
              </a:solidFill>
              <a:effectLst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8BDEE5-EA0D-3011-87C4-09BAA8EBD3C9}"/>
              </a:ext>
            </a:extLst>
          </p:cNvPr>
          <p:cNvSpPr/>
          <p:nvPr/>
        </p:nvSpPr>
        <p:spPr>
          <a:xfrm>
            <a:off x="740539" y="4668175"/>
            <a:ext cx="112599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Дарениe на 1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.03.2024г.  на Спасителния Център за диви животни в гр. Стара Загора, за осиновяване на семейство Ловни соколи, за да се завърнат трайно в България.</a:t>
            </a: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200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7" name="Picture 3" descr="C:\Users\stpetrova\Downloads\sokoli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969" y="1828799"/>
            <a:ext cx="3059089" cy="229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1906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8808D0D3-8778-E696-7AF4-57D94A63A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9286FE-6972-B8B7-C5A0-AC192B98C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9D3C85-4566-32F1-C166-1B7AD5994CCC}"/>
              </a:ext>
            </a:extLst>
          </p:cNvPr>
          <p:cNvSpPr/>
          <p:nvPr/>
        </p:nvSpPr>
        <p:spPr>
          <a:xfrm>
            <a:off x="3278896" y="417718"/>
            <a:ext cx="8036804" cy="1549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Проектът „ДаунТаун Академия“ иска да осигури професионални кухненски  принадлежности за кетъринг!</a:t>
            </a:r>
            <a:r>
              <a:rPr lang="bg-BG" sz="28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488053-2087-C462-0CED-4834999776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023" y="2195232"/>
            <a:ext cx="3290047" cy="24675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D59DEB-9F43-A353-9809-5B7B8C0720A8}"/>
              </a:ext>
            </a:extLst>
          </p:cNvPr>
          <p:cNvSpPr/>
          <p:nvPr/>
        </p:nvSpPr>
        <p:spPr>
          <a:xfrm>
            <a:off x="466024" y="4778289"/>
            <a:ext cx="1125995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Финансово дарение на 21.03.2024г. на фондация „ДаунТаун БГ“, която реализира проекта „ДаунТаун Академия“. Със средствата са закупени  професионални кухненски принадлежности за подготовка на кетъринг - една от дейностите, по които работи проектът. Той е с фокус върху социалната и трудова интеграция на хора със синдром на Даун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220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8808D0D3-8778-E696-7AF4-57D94A63A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9286FE-6972-B8B7-C5A0-AC192B98C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9D3C85-4566-32F1-C166-1B7AD5994CCC}"/>
              </a:ext>
            </a:extLst>
          </p:cNvPr>
          <p:cNvSpPr/>
          <p:nvPr/>
        </p:nvSpPr>
        <p:spPr>
          <a:xfrm>
            <a:off x="3278896" y="417718"/>
            <a:ext cx="80368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Фондация  </a:t>
            </a:r>
            <a:r>
              <a:rPr lang="en-US" sz="2800" b="1" dirty="0">
                <a:solidFill>
                  <a:srgbClr val="C00000"/>
                </a:solidFill>
              </a:rPr>
              <a:t>#</a:t>
            </a:r>
            <a:r>
              <a:rPr lang="bg-BG" sz="2800" b="1" dirty="0">
                <a:solidFill>
                  <a:srgbClr val="C00000"/>
                </a:solidFill>
              </a:rPr>
              <a:t>ЗА ДОБРОТО  с кампания за  децата на Герои ! </a:t>
            </a:r>
            <a:endParaRPr lang="bg-BG" sz="2800" dirty="0">
              <a:solidFill>
                <a:srgbClr val="C00000"/>
              </a:solidFill>
              <a:effectLst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59DEB-9F43-A353-9809-5B7B8C0720A8}"/>
              </a:ext>
            </a:extLst>
          </p:cNvPr>
          <p:cNvSpPr/>
          <p:nvPr/>
        </p:nvSpPr>
        <p:spPr>
          <a:xfrm>
            <a:off x="466024" y="4778289"/>
            <a:ext cx="1125995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>
                <a:solidFill>
                  <a:srgbClr val="002060"/>
                </a:solidFill>
              </a:rPr>
              <a:t>Финансово дарение на 20.03.2024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г. на Фондация „ За Доброто“ за кампанията Фонд за децата на Герои. Фондът осигурява стипендии на децата на  лекари, медици, учители, починали от Ковид-19, докато изпълняват професионалната си мисия, за да се развиват и образоват.</a:t>
            </a:r>
          </a:p>
          <a:p>
            <a:pPr algn="just"/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Фонд за деца Герои -Снимка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557" y="1676399"/>
            <a:ext cx="2145741" cy="300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58745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8808D0D3-8778-E696-7AF4-57D94A63A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9286FE-6972-B8B7-C5A0-AC192B98C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9D3C85-4566-32F1-C166-1B7AD5994CCC}"/>
              </a:ext>
            </a:extLst>
          </p:cNvPr>
          <p:cNvSpPr/>
          <p:nvPr/>
        </p:nvSpPr>
        <p:spPr>
          <a:xfrm>
            <a:off x="3278896" y="417718"/>
            <a:ext cx="80368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/>
              <a:t> </a:t>
            </a:r>
            <a:r>
              <a:rPr lang="bg-BG" sz="2800" b="1" dirty="0">
                <a:solidFill>
                  <a:srgbClr val="C00000"/>
                </a:solidFill>
              </a:rPr>
              <a:t>Да подкрепим участието на Детския хор „Бодра песен“ в международния конкурс в Опатия, Хърватска. </a:t>
            </a:r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59DEB-9F43-A353-9809-5B7B8C0720A8}"/>
              </a:ext>
            </a:extLst>
          </p:cNvPr>
          <p:cNvSpPr/>
          <p:nvPr/>
        </p:nvSpPr>
        <p:spPr>
          <a:xfrm>
            <a:off x="466024" y="4778289"/>
            <a:ext cx="1125995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rgbClr val="002060"/>
                </a:solidFill>
              </a:rPr>
              <a:t>Финансово дарение на 18.04.2024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г.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на Центъра за подкрепа за личностно развитие-Обединен детски комплекс „Анастас Стоянов" гр. Шумен, за участието на Хор „Бодра песен“ в международния хоров конкурс </a:t>
            </a:r>
            <a:r>
              <a:rPr lang="bg-BG" u="sng" dirty="0">
                <a:solidFill>
                  <a:srgbClr val="002060"/>
                </a:solidFill>
              </a:rPr>
              <a:t>„We Are Singing Adriatic</a:t>
            </a:r>
            <a:r>
              <a:rPr lang="bg-BG" dirty="0">
                <a:solidFill>
                  <a:srgbClr val="002060"/>
                </a:solidFill>
              </a:rPr>
              <a:t> ,  от 4 до 6 юни 2024г.</a:t>
            </a:r>
            <a:r>
              <a:rPr lang="bg-BG" b="1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в Опатия, Хърватска.</a:t>
            </a:r>
          </a:p>
          <a:p>
            <a:pPr algn="just"/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C:\Users\stpetrova\Downloads\Хор Бодра песен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063810"/>
            <a:ext cx="4586654" cy="257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7264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8808D0D3-8778-E696-7AF4-57D94A63A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9286FE-6972-B8B7-C5A0-AC192B98C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B9D3C85-4566-32F1-C166-1B7AD5994CCC}"/>
              </a:ext>
            </a:extLst>
          </p:cNvPr>
          <p:cNvSpPr/>
          <p:nvPr/>
        </p:nvSpPr>
        <p:spPr>
          <a:xfrm>
            <a:off x="2846409" y="613015"/>
            <a:ext cx="80368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/>
              <a:t> </a:t>
            </a:r>
            <a:r>
              <a:rPr lang="bg-BG" sz="2800" b="1" dirty="0">
                <a:solidFill>
                  <a:srgbClr val="C00000"/>
                </a:solidFill>
              </a:rPr>
              <a:t>Да прегърнем различните деца</a:t>
            </a:r>
            <a:endParaRPr lang="bg-BG" sz="2800" dirty="0">
              <a:solidFill>
                <a:srgbClr val="C00000"/>
              </a:solidFill>
            </a:endParaRPr>
          </a:p>
          <a:p>
            <a:pPr algn="ctr"/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D59DEB-9F43-A353-9809-5B7B8C0720A8}"/>
              </a:ext>
            </a:extLst>
          </p:cNvPr>
          <p:cNvSpPr/>
          <p:nvPr/>
        </p:nvSpPr>
        <p:spPr>
          <a:xfrm>
            <a:off x="466024" y="4778289"/>
            <a:ext cx="1125995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srgbClr val="002060"/>
                </a:solidFill>
              </a:rPr>
              <a:t>Организиране на Фестивал за деца със специални нужди „Заедно с усмивка“ от ИУК Стара Загора с подкрепата на Онбудсмана на Община Стара Загора, по случай Международният ден на детето 1-ви юни. Специалните деца получиха подаръци: тениски с весели картинки, ранички пълни с лакомства</a:t>
            </a:r>
            <a:r>
              <a:rPr lang="bg-BG" dirty="0"/>
              <a:t>.</a:t>
            </a:r>
          </a:p>
          <a:p>
            <a:pPr algn="just"/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Да прегърнем различните деца-1 ИУК Стара Загор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919" y="1371824"/>
            <a:ext cx="4211047" cy="315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3414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2EF51A-3427-F311-AF43-8D7CCD91F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3E741-A7E2-2161-BBC8-E59F61A18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B7660D-F112-177C-BF97-263F856FC0D0}"/>
              </a:ext>
            </a:extLst>
          </p:cNvPr>
          <p:cNvSpPr/>
          <p:nvPr/>
        </p:nvSpPr>
        <p:spPr>
          <a:xfrm>
            <a:off x="3110359" y="531117"/>
            <a:ext cx="8324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/>
              <a:t> </a:t>
            </a:r>
            <a:r>
              <a:rPr lang="bg-BG" sz="2800" b="1" kern="1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Стани дарител на фондация „Очи на четири лапи“! </a:t>
            </a:r>
            <a:endParaRPr lang="bg-BG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bg-BG" sz="2800" dirty="0">
              <a:solidFill>
                <a:srgbClr val="C00000"/>
              </a:solidFill>
            </a:endParaRPr>
          </a:p>
          <a:p>
            <a:pPr algn="ctr"/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EE5496-D640-9F61-3881-4EB870AAE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182" y="1687398"/>
            <a:ext cx="2608082" cy="19560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9EDFA5-770F-8F55-3377-0A0D3F483D58}"/>
              </a:ext>
            </a:extLst>
          </p:cNvPr>
          <p:cNvSpPr/>
          <p:nvPr/>
        </p:nvSpPr>
        <p:spPr>
          <a:xfrm>
            <a:off x="802248" y="4769228"/>
            <a:ext cx="1036851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Финансова дарение на 25.07.2024г. за фондация „Очи на четири лапи“, за да стане възможно нуждаещ се човек с увреждане да получи обучено куче.</a:t>
            </a:r>
            <a:endParaRPr lang="bg-BG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bg-BG" dirty="0"/>
          </a:p>
          <a:p>
            <a:pPr algn="just"/>
            <a:r>
              <a:rPr 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504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2EF51A-3427-F311-AF43-8D7CCD91F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3E741-A7E2-2161-BBC8-E59F61A18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B7660D-F112-177C-BF97-263F856FC0D0}"/>
              </a:ext>
            </a:extLst>
          </p:cNvPr>
          <p:cNvSpPr/>
          <p:nvPr/>
        </p:nvSpPr>
        <p:spPr>
          <a:xfrm>
            <a:off x="3110359" y="531117"/>
            <a:ext cx="83243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/>
              <a:t> </a:t>
            </a:r>
            <a:r>
              <a:rPr lang="bg-BG" sz="2800" b="1" kern="1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Включете се отново в Проекта „Даун Таун Академия“!</a:t>
            </a:r>
            <a:endParaRPr lang="bg-BG" sz="2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bg-BG" sz="2800" dirty="0">
              <a:solidFill>
                <a:srgbClr val="C00000"/>
              </a:solidFill>
            </a:endParaRPr>
          </a:p>
          <a:p>
            <a:pPr algn="ctr"/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stpetrova\Downloads\кухня (1)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903" y="1764957"/>
            <a:ext cx="2607276" cy="260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89EDFA5-770F-8F55-3377-0A0D3F483D58}"/>
              </a:ext>
            </a:extLst>
          </p:cNvPr>
          <p:cNvSpPr/>
          <p:nvPr/>
        </p:nvSpPr>
        <p:spPr>
          <a:xfrm>
            <a:off x="802248" y="4769228"/>
            <a:ext cx="103685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kern="12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Финансова дарение на 13.09.2024г. за фондация „Даун Таун БГ“. С дарената сума тя закупи шкафове за подреждане на закупените кухненски принадлежности, съдове и продукти,  за да се реализира проекта „Даун Таун Академия“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475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2EF51A-3427-F311-AF43-8D7CCD91F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3E741-A7E2-2161-BBC8-E59F61A18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880" y="5600225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B7660D-F112-177C-BF97-263F856FC0D0}"/>
              </a:ext>
            </a:extLst>
          </p:cNvPr>
          <p:cNvSpPr/>
          <p:nvPr/>
        </p:nvSpPr>
        <p:spPr>
          <a:xfrm>
            <a:off x="3110359" y="531117"/>
            <a:ext cx="8324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C00000"/>
                </a:solidFill>
              </a:rPr>
              <a:t> Да пуснем на свобода младото белоглаво лешоядче, излюпено в Зоопарк Стара Загора! </a:t>
            </a:r>
            <a:endParaRPr lang="bg-BG" sz="2800" dirty="0">
              <a:solidFill>
                <a:srgbClr val="C00000"/>
              </a:solidFill>
            </a:endParaRPr>
          </a:p>
          <a:p>
            <a:pPr algn="ctr"/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9EDFA5-770F-8F55-3377-0A0D3F483D58}"/>
              </a:ext>
            </a:extLst>
          </p:cNvPr>
          <p:cNvSpPr/>
          <p:nvPr/>
        </p:nvSpPr>
        <p:spPr>
          <a:xfrm>
            <a:off x="802248" y="4350305"/>
            <a:ext cx="103685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solidFill>
                  <a:srgbClr val="002060"/>
                </a:solidFill>
              </a:rPr>
              <a:t>Дарение на 08.11.2024г. за Спасителния  център за диви животни в град Стара Загора. Дарението ще се използва за закупуване на сателитен предавател за белоглавото лешоядче, да се проследява живота и развитието на белоглавите лешояди. </a:t>
            </a:r>
          </a:p>
          <a:p>
            <a:pPr algn="ctr"/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Белоглав лешоя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752" y="1718664"/>
            <a:ext cx="1967156" cy="245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2506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52EF51A-3427-F311-AF43-8D7CCD91F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3E741-A7E2-2161-BBC8-E59F61A18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B7660D-F112-177C-BF97-263F856FC0D0}"/>
              </a:ext>
            </a:extLst>
          </p:cNvPr>
          <p:cNvSpPr/>
          <p:nvPr/>
        </p:nvSpPr>
        <p:spPr>
          <a:xfrm>
            <a:off x="3110359" y="531117"/>
            <a:ext cx="83243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FF0000"/>
                </a:solidFill>
              </a:rPr>
              <a:t> </a:t>
            </a:r>
            <a:r>
              <a:rPr lang="bg-BG" sz="2800" b="1" dirty="0">
                <a:solidFill>
                  <a:srgbClr val="C00000"/>
                </a:solidFill>
              </a:rPr>
              <a:t>Присъедини се отново в мисия „Прегърни ме“, или в ателието на надеждата!</a:t>
            </a:r>
            <a:r>
              <a:rPr lang="bg-BG" sz="28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9EDFA5-770F-8F55-3377-0A0D3F483D58}"/>
              </a:ext>
            </a:extLst>
          </p:cNvPr>
          <p:cNvSpPr/>
          <p:nvPr/>
        </p:nvSpPr>
        <p:spPr>
          <a:xfrm>
            <a:off x="679622" y="4350305"/>
            <a:ext cx="104911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solidFill>
                  <a:srgbClr val="002060"/>
                </a:solidFill>
              </a:rPr>
              <a:t>Дарение на 13.11.2024г. за Сдружение „Прегърни ме“. Дарението ще се използва за осъществяване на  различни дейности за деца без родители, да не се чувстват изгубени и да  разберат, че може да нямат нищо, но могат да бъдат всичко.</a:t>
            </a:r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novi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864" y="1918725"/>
            <a:ext cx="3271749" cy="2208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93715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FBC44A69-7D6E-F664-92DC-5CF779800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0297F0-839F-AF24-C013-22BD13556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495659-B08C-F2E5-4EDE-7011662B2CF7}"/>
              </a:ext>
            </a:extLst>
          </p:cNvPr>
          <p:cNvSpPr/>
          <p:nvPr/>
        </p:nvSpPr>
        <p:spPr>
          <a:xfrm>
            <a:off x="3110359" y="531117"/>
            <a:ext cx="8324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rgbClr val="FF0000"/>
                </a:solidFill>
              </a:rPr>
              <a:t> </a:t>
            </a:r>
            <a:r>
              <a:rPr lang="bg-BG" sz="2800" b="1" kern="1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Прочетената книга – пътека към нови хоризонти! </a:t>
            </a: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565E62-6BCE-10D4-91C5-869C0EE6C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607" y="1388619"/>
            <a:ext cx="2122406" cy="28298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C801983-1571-D048-98C7-2088C963121A}"/>
              </a:ext>
            </a:extLst>
          </p:cNvPr>
          <p:cNvSpPr/>
          <p:nvPr/>
        </p:nvSpPr>
        <p:spPr>
          <a:xfrm>
            <a:off x="632488" y="4941889"/>
            <a:ext cx="104911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Дарен е на 12.12.2024 г. мултимедиен проектор за СУ „Свети Седмочисленици“ град Пловдив.</a:t>
            </a:r>
            <a:endParaRPr lang="bg-BG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172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D7ABECFB-12C5-3ADE-0F0C-DDE75056D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C473A3-CA6B-8A5E-5F99-66DD742D1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507B99-3AFD-D6B1-631A-C199571D5A7E}"/>
              </a:ext>
            </a:extLst>
          </p:cNvPr>
          <p:cNvSpPr/>
          <p:nvPr/>
        </p:nvSpPr>
        <p:spPr>
          <a:xfrm>
            <a:off x="2516957" y="287375"/>
            <a:ext cx="9370081" cy="1571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FF0000"/>
                </a:solidFill>
              </a:rPr>
              <a:t> </a:t>
            </a:r>
            <a:r>
              <a:rPr lang="bg-BG" sz="24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Исторически разкази - книга издадена 1939 г ще бъде реставрирана благодарение на Дарителска програма „Осинови книга"</a:t>
            </a:r>
            <a:r>
              <a:rPr lang="bg-BG" sz="24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bg-BG" sz="2400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83DF97-0760-7042-910C-AFACA6C7E9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591" y="1600128"/>
            <a:ext cx="2275090" cy="328268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67D506D-8E46-86F9-D59A-05F7AA08108D}"/>
              </a:ext>
            </a:extLst>
          </p:cNvPr>
          <p:cNvSpPr/>
          <p:nvPr/>
        </p:nvSpPr>
        <p:spPr>
          <a:xfrm>
            <a:off x="235670" y="4941889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effectLst/>
                <a:latin typeface="UICTFontTextStyleBody"/>
                <a:ea typeface="Times New Roman" panose="02020603050405020304" pitchFamily="18" charset="0"/>
                <a:cs typeface="Arial" panose="020B0604020202020204" pitchFamily="34" charset="0"/>
              </a:rPr>
              <a:t>Дарение  за Национална библиотека „Св. Св. Кирил и Методий“ гр.София на 12.03.2025г.  Дарената сума е за  реставрация на  книгата „Исторически разкази. Легенди, сказания, откъси и хроники от миналото на българския народ“. 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8319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D7ABECFB-12C5-3ADE-0F0C-DDE75056D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C473A3-CA6B-8A5E-5F99-66DD742D1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507B99-3AFD-D6B1-631A-C199571D5A7E}"/>
              </a:ext>
            </a:extLst>
          </p:cNvPr>
          <p:cNvSpPr/>
          <p:nvPr/>
        </p:nvSpPr>
        <p:spPr>
          <a:xfrm>
            <a:off x="2516957" y="287375"/>
            <a:ext cx="9370081" cy="558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FF0000"/>
                </a:solidFill>
              </a:rPr>
              <a:t> </a:t>
            </a:r>
            <a:r>
              <a:rPr lang="bg-BG" sz="2400" b="1" dirty="0">
                <a:solidFill>
                  <a:srgbClr val="C00000"/>
                </a:solidFill>
              </a:rPr>
              <a:t>Шахматът е много повече от просто игра! </a:t>
            </a:r>
            <a:endParaRPr lang="bg-BG" sz="2800" dirty="0">
              <a:solidFill>
                <a:srgbClr val="C0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7D506D-8E46-86F9-D59A-05F7AA08108D}"/>
              </a:ext>
            </a:extLst>
          </p:cNvPr>
          <p:cNvSpPr/>
          <p:nvPr/>
        </p:nvSpPr>
        <p:spPr>
          <a:xfrm>
            <a:off x="235670" y="4941889"/>
            <a:ext cx="10887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Дарение на 15.03.2025г. на ППМГ „Гео Милев“ гр. Стара Загора за шахматен турнир „Математическо конче“, за осигуряване на купи и награди за победителите.</a:t>
            </a:r>
          </a:p>
          <a:p>
            <a:pPr algn="just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7" name="Picture 3" descr="C:\Users\stpetrova\Downloads\Shah 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554" y="1402021"/>
            <a:ext cx="4373441" cy="2837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7368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D7ABECFB-12C5-3ADE-0F0C-DDE75056D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C473A3-CA6B-8A5E-5F99-66DD742D1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507B99-3AFD-D6B1-631A-C199571D5A7E}"/>
              </a:ext>
            </a:extLst>
          </p:cNvPr>
          <p:cNvSpPr/>
          <p:nvPr/>
        </p:nvSpPr>
        <p:spPr>
          <a:xfrm>
            <a:off x="2516957" y="287375"/>
            <a:ext cx="9370081" cy="101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FF0000"/>
                </a:solidFill>
              </a:rPr>
              <a:t> </a:t>
            </a:r>
            <a:r>
              <a:rPr lang="ru-RU" sz="2400" b="1" dirty="0">
                <a:solidFill>
                  <a:srgbClr val="C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„Рибен буквар“ стана на 200 години! Подкрепете „Буквар с различни поучения“ да стигне до повече читатели!</a:t>
            </a: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stpetrova\Downloads\rb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70" y="1462551"/>
            <a:ext cx="2255616" cy="300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7D506D-8E46-86F9-D59A-05F7AA08108D}"/>
              </a:ext>
            </a:extLst>
          </p:cNvPr>
          <p:cNvSpPr/>
          <p:nvPr/>
        </p:nvSpPr>
        <p:spPr>
          <a:xfrm>
            <a:off x="185974" y="5289759"/>
            <a:ext cx="10887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Дарение на 13.05.2025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 на юбилейното издание на „Рибния буквар“ на Народна библиотека „Иван Вазов“ гр.Пловдив, читалища в гр.Пловдив и гр.Асеновград.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	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300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8406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4B931A2A-E747-B155-9BB1-ADF239648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7375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10D787-1089-3013-6EA7-C2BB6E45E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C9EBFB-5009-D2A1-0E3B-E459D8385892}"/>
              </a:ext>
            </a:extLst>
          </p:cNvPr>
          <p:cNvSpPr/>
          <p:nvPr/>
        </p:nvSpPr>
        <p:spPr>
          <a:xfrm>
            <a:off x="2516957" y="287375"/>
            <a:ext cx="9370081" cy="1182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solidFill>
                  <a:srgbClr val="FF0000"/>
                </a:solidFill>
              </a:rPr>
              <a:t> </a:t>
            </a:r>
            <a:r>
              <a:rPr lang="bg-BG" sz="2400" b="1" kern="1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Продължи приятелството си с фондация „Очи на четири лапи“</a:t>
            </a:r>
            <a:endParaRPr lang="bg-BG" sz="18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2959C6-DC69-C98F-B07E-4B115D6916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974" y="1638514"/>
            <a:ext cx="4216052" cy="281421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79EC886-6F83-6DFB-9305-7B71D30B0DEB}"/>
              </a:ext>
            </a:extLst>
          </p:cNvPr>
          <p:cNvSpPr/>
          <p:nvPr/>
        </p:nvSpPr>
        <p:spPr>
          <a:xfrm>
            <a:off x="195914" y="5369272"/>
            <a:ext cx="10887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Финансово дарение на 13.05.2025г. за фондация „Очи на четири лапи“, за да стане възможно нуждаещ се човек с увреждане да получи обучено куче.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8706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B11B8737-8748-1F2F-B584-1CD36A646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647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763E2C-0BF0-DF26-7D70-3DC5C12BF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DC55DA-5891-9616-EFF8-947596131EFF}"/>
              </a:ext>
            </a:extLst>
          </p:cNvPr>
          <p:cNvSpPr/>
          <p:nvPr/>
        </p:nvSpPr>
        <p:spPr>
          <a:xfrm>
            <a:off x="1951349" y="645593"/>
            <a:ext cx="9370081" cy="1111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400" b="1" dirty="0">
                <a:solidFill>
                  <a:srgbClr val="FF0000"/>
                </a:solidFill>
              </a:rPr>
              <a:t> </a:t>
            </a:r>
            <a:r>
              <a:rPr lang="bg-BG" sz="2400" b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Имало едно време… </a:t>
            </a:r>
            <a:endParaRPr lang="bg-BG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6097A2-7A5A-6A8C-9BDD-942C6DF40F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192" y="1574811"/>
            <a:ext cx="2147093" cy="305289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2C674E-B7EE-59B2-F514-10D32EC038FD}"/>
              </a:ext>
            </a:extLst>
          </p:cNvPr>
          <p:cNvSpPr/>
          <p:nvPr/>
        </p:nvSpPr>
        <p:spPr>
          <a:xfrm>
            <a:off x="195914" y="5100693"/>
            <a:ext cx="10887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Финансово дарение на 13.05.2025г. за Ателие  „Прегърни ме“ , за да стане възможна творческата ваканция „Имало едно време ..“ за група  деца и младежи от ателието</a:t>
            </a:r>
            <a:endParaRPr lang="en-US" sz="2000" dirty="0">
              <a:solidFill>
                <a:srgbClr val="00206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4025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EF3D1E71-C815-2CC8-B779-E5D5F6DC9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647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296850-581A-9A58-D923-B0DE71798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12221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D2385B-9331-D7F0-96D5-8F39AD6BC80D}"/>
              </a:ext>
            </a:extLst>
          </p:cNvPr>
          <p:cNvSpPr/>
          <p:nvPr/>
        </p:nvSpPr>
        <p:spPr>
          <a:xfrm>
            <a:off x="2317169" y="393123"/>
            <a:ext cx="9011863" cy="2514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400" b="1" dirty="0">
                <a:solidFill>
                  <a:srgbClr val="FF0000"/>
                </a:solidFill>
              </a:rPr>
              <a:t> </a:t>
            </a:r>
            <a:r>
              <a:rPr lang="bg-BG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Дарителската програма на Национална библиотека „Св.Св.Кирил и Методий“ - Осинови книга отново протяга ръце за помощ към вас, четящи деца!</a:t>
            </a:r>
            <a:endParaRPr lang="bg-BG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bg-BG" sz="24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8F9139-9F55-5A9E-3E2B-B9F1D2839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067" y="1797443"/>
            <a:ext cx="2130425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26C4A84-B327-6EEB-1F73-EC62610AD439}"/>
              </a:ext>
            </a:extLst>
          </p:cNvPr>
          <p:cNvSpPr/>
          <p:nvPr/>
        </p:nvSpPr>
        <p:spPr>
          <a:xfrm>
            <a:off x="441072" y="5079882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Дарение на Национална библиотека „Св.Св.Кирил и Методий“ гр.София на 10.06.2025г. за реставрация на книгите „Моите спомени“ на Димитър Пенев и „Из далечното минало на Шумен и Шуменско“ на Георги Попиванов.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51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1547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60FEFF64-843D-63B8-9256-BF49FE384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7647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F67ADB-3CD4-2A64-7026-99A2ED673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40502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E3011E-C852-4D28-A21A-7BC60C855294}"/>
              </a:ext>
            </a:extLst>
          </p:cNvPr>
          <p:cNvSpPr/>
          <p:nvPr/>
        </p:nvSpPr>
        <p:spPr>
          <a:xfrm>
            <a:off x="2317169" y="393123"/>
            <a:ext cx="9011863" cy="1111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Подкрепете проект ДаунТаун!</a:t>
            </a:r>
            <a:endParaRPr lang="bg-BG" sz="2400" dirty="0">
              <a:solidFill>
                <a:srgbClr val="C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805038-70C9-B236-22C0-D22B2027E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243" y="1710314"/>
            <a:ext cx="3350522" cy="223025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C4DB3AA-4D4A-284C-0323-5911AA283066}"/>
              </a:ext>
            </a:extLst>
          </p:cNvPr>
          <p:cNvSpPr/>
          <p:nvPr/>
        </p:nvSpPr>
        <p:spPr>
          <a:xfrm>
            <a:off x="441072" y="4819723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 дарение на 10.06.2025г.на фондация ДаунТаун БГ, за закупуване на брандирани престилки, фланелки, бонета, ръкавици и др. консумативи за Слънчевите деца и младежи в гр.Бургас , които участват в проекта „ДаунТаун“.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602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79A4781B-73E0-5431-C9B6-77E078A9B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4884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C35550-918F-D75C-6973-1336B8755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026" y="5540502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368AD4-B6D5-B20B-6A3C-927560141A0F}"/>
              </a:ext>
            </a:extLst>
          </p:cNvPr>
          <p:cNvSpPr/>
          <p:nvPr/>
        </p:nvSpPr>
        <p:spPr>
          <a:xfrm>
            <a:off x="3180137" y="454884"/>
            <a:ext cx="9011863" cy="928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Дарявай на фондация „Очи на четири лапи“!  </a:t>
            </a:r>
            <a:endParaRPr lang="bg-BG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bg-BG" sz="2800" dirty="0">
              <a:solidFill>
                <a:srgbClr val="C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D84058-370E-6259-CCD4-DF565D68B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922" y="2038022"/>
            <a:ext cx="3113104" cy="207540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E244898-8306-D901-FB29-46B54E55628A}"/>
              </a:ext>
            </a:extLst>
          </p:cNvPr>
          <p:cNvSpPr/>
          <p:nvPr/>
        </p:nvSpPr>
        <p:spPr>
          <a:xfrm>
            <a:off x="441072" y="4819723"/>
            <a:ext cx="10887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 дарение на 24.06.2025г. на фондация „Очи на четири лапи“, за да може човек с увреждания да получи безвъзмездно  обучено куче.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4969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79A4781B-73E0-5431-C9B6-77E078A9B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C35550-918F-D75C-6973-1336B8755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368AD4-B6D5-B20B-6A3C-927560141A0F}"/>
              </a:ext>
            </a:extLst>
          </p:cNvPr>
          <p:cNvSpPr/>
          <p:nvPr/>
        </p:nvSpPr>
        <p:spPr>
          <a:xfrm>
            <a:off x="3180137" y="454884"/>
            <a:ext cx="90118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Да подадем ръка , да бъдат открити „Неоткрити, красиви надежди“</a:t>
            </a:r>
            <a:endParaRPr lang="bg-BG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stpetrova\Downloads\IMG_17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137" y="1594022"/>
            <a:ext cx="3117814" cy="233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tpetrova\Downloads\IMG_175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758" y="1594022"/>
            <a:ext cx="3077345" cy="233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E244898-8306-D901-FB29-46B54E55628A}"/>
              </a:ext>
            </a:extLst>
          </p:cNvPr>
          <p:cNvSpPr/>
          <p:nvPr/>
        </p:nvSpPr>
        <p:spPr>
          <a:xfrm>
            <a:off x="589354" y="4314235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Финансово дарение на 24.06.2025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 на ЦНСТДМУ „Слънчево детство“,  гр.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Шумен, за да участват деца и младежи от центъра в Национален конкурс за творчески изяви на хора с ментални увреждания в гр. Китен, който ще се проведе от 24.06.2025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до 27.06.2025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4652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PROEKT DARQVAI DOKATO CHETESH\PRESENTATION\logo.png">
            <a:extLst>
              <a:ext uri="{FF2B5EF4-FFF2-40B4-BE49-F238E27FC236}">
                <a16:creationId xmlns:a16="http://schemas.microsoft.com/office/drawing/2014/main" id="{324E4006-3985-0FDF-085D-671AD27A7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09BF16-6933-D11A-2180-5DFAE4364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83EC98-A1D6-6CF0-3822-949960251127}"/>
              </a:ext>
            </a:extLst>
          </p:cNvPr>
          <p:cNvSpPr/>
          <p:nvPr/>
        </p:nvSpPr>
        <p:spPr>
          <a:xfrm>
            <a:off x="3180137" y="454884"/>
            <a:ext cx="9011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помогнем за опазване на уникалните еко системи за съхранение на биоразнообразието в парк „Бедечка“ гр.Стара Загора </a:t>
            </a:r>
            <a:endParaRPr lang="bg-BG" sz="2400" dirty="0">
              <a:solidFill>
                <a:srgbClr val="C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CA0F53-F262-D977-FD53-0CECFCB452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157" y="2014285"/>
            <a:ext cx="2153828" cy="28717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9B31BB5-8E83-FE82-8541-0F4A60D7A7C8}"/>
              </a:ext>
            </a:extLst>
          </p:cNvPr>
          <p:cNvSpPr/>
          <p:nvPr/>
        </p:nvSpPr>
        <p:spPr>
          <a:xfrm>
            <a:off x="249989" y="5018121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Поставени са на 13.11.2025г.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информационни табели за животинския и растителен свят в парк „Бедечка“ в град Стара Загора.Така всеки преминавайки през парка ще познава екосистемата и ще я пази.</a:t>
            </a: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1504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324E4006-3985-0FDF-085D-671AD27A7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09BF16-6933-D11A-2180-5DFAE4364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83EC98-A1D6-6CF0-3822-949960251127}"/>
              </a:ext>
            </a:extLst>
          </p:cNvPr>
          <p:cNvSpPr/>
          <p:nvPr/>
        </p:nvSpPr>
        <p:spPr>
          <a:xfrm>
            <a:off x="3180137" y="454884"/>
            <a:ext cx="90118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bg-BG" sz="2400" b="1" dirty="0">
                <a:solidFill>
                  <a:srgbClr val="C00000"/>
                </a:solidFill>
              </a:rPr>
              <a:t>Аз уча, вярвам, мога и знам!“ - семинар за самопознание , вдъхновение и плануване на мечти</a:t>
            </a:r>
            <a:endParaRPr lang="bg-BG" sz="2400" dirty="0">
              <a:solidFill>
                <a:srgbClr val="C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31BB5-8E83-FE82-8541-0F4A60D7A7C8}"/>
              </a:ext>
            </a:extLst>
          </p:cNvPr>
          <p:cNvSpPr/>
          <p:nvPr/>
        </p:nvSpPr>
        <p:spPr>
          <a:xfrm>
            <a:off x="412791" y="4521374"/>
            <a:ext cx="1088796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anose="020B0604020202020204" pitchFamily="34" charset="0"/>
              </a:rPr>
              <a:t>На 10.03.2026 г.  Гергана Стоянова гостува в СУ „Свети Патриарх Евтимий“ в гр.Пловдив.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Със своето вдъхновяващо присъствие и енергия, тя разказва на младежите из цяла България за силата на дисциплината, магията на мечтите и ролята на личната отговорност.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260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stpetrova\Downloads\651009268_122205060032550213_410675648421726569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015" y="1646647"/>
            <a:ext cx="4355757" cy="245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9704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DA146DA-FA77-8B47-D36D-BE275250E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BD1C35-A8FF-B904-1EED-E0B3F365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5563F8-D08A-C0C2-B6F8-39A5EE925335}"/>
              </a:ext>
            </a:extLst>
          </p:cNvPr>
          <p:cNvSpPr/>
          <p:nvPr/>
        </p:nvSpPr>
        <p:spPr>
          <a:xfrm>
            <a:off x="2846894" y="531219"/>
            <a:ext cx="9011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събудим родолюбието и помним нашите национални герои! </a:t>
            </a:r>
            <a:endParaRPr lang="bg-BG" sz="2000" dirty="0">
              <a:solidFill>
                <a:srgbClr val="C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B6876C-1E04-D2E1-2D15-7279F0FDBB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816" y="1387954"/>
            <a:ext cx="2564009" cy="30618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66D213-A2A8-3CC4-0066-F4CE8EE7B429}"/>
              </a:ext>
            </a:extLst>
          </p:cNvPr>
          <p:cNvSpPr/>
          <p:nvPr/>
        </p:nvSpPr>
        <p:spPr>
          <a:xfrm>
            <a:off x="412791" y="5011568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Преиздаване на книгата на Данаил Кацев през месец март 2026г.“Дякон Игнатий-Васил Левски.Живот и дела“ написана през 1924 г.</a:t>
            </a:r>
          </a:p>
          <a:p>
            <a:pPr algn="ctr"/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18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81783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DA146DA-FA77-8B47-D36D-BE275250E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BD1C35-A8FF-B904-1EED-E0B3F365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5563F8-D08A-C0C2-B6F8-39A5EE925335}"/>
              </a:ext>
            </a:extLst>
          </p:cNvPr>
          <p:cNvSpPr/>
          <p:nvPr/>
        </p:nvSpPr>
        <p:spPr>
          <a:xfrm>
            <a:off x="2288888" y="642430"/>
            <a:ext cx="9011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Дари в името на здравето! </a:t>
            </a:r>
            <a:endParaRPr lang="bg-BG" sz="2000" dirty="0">
              <a:solidFill>
                <a:srgbClr val="C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1026" name="Picture 2" descr="C:\Users\stpetrova\Downloads\УМБАЛ Свети Георги Пловдив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784" y="1600844"/>
            <a:ext cx="3917092" cy="2539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966D213-A2A8-3CC4-0066-F4CE8EE7B429}"/>
              </a:ext>
            </a:extLst>
          </p:cNvPr>
          <p:cNvSpPr/>
          <p:nvPr/>
        </p:nvSpPr>
        <p:spPr>
          <a:xfrm>
            <a:off x="412791" y="5011568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Дарени са 500 лева на 22.04.2026г. за</a:t>
            </a: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реновиране на Инфекциозната клиника в УМБАЛ „Свети Георги“ гр.Пловдив.</a:t>
            </a:r>
          </a:p>
          <a:p>
            <a:pPr algn="ctr"/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500</a:t>
            </a:r>
            <a:r>
              <a:rPr lang="bg-BG" sz="24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</a:t>
            </a:r>
            <a:r>
              <a:rPr lang="bg-BG" sz="2400" b="1" dirty="0">
                <a:solidFill>
                  <a:srgbClr val="00B050"/>
                </a:solidFill>
              </a:rPr>
              <a:t>.</a:t>
            </a:r>
            <a:endParaRPr lang="bg-BG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6284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000E1E05-2CF4-25DC-C1F9-12F3B317D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1C8DFD-5E6D-1975-9608-F050A69DE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74BAEF-0744-A91B-1E62-77DE7977B8DF}"/>
              </a:ext>
            </a:extLst>
          </p:cNvPr>
          <p:cNvSpPr/>
          <p:nvPr/>
        </p:nvSpPr>
        <p:spPr>
          <a:xfrm>
            <a:off x="2288888" y="642430"/>
            <a:ext cx="9011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подадем ръка на украинските деца, бягащи от войната! </a:t>
            </a:r>
            <a:endParaRPr lang="bg-BG" sz="2000" dirty="0">
              <a:solidFill>
                <a:srgbClr val="C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8A5EAB-2BBD-9CAF-516A-60B9C41B28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6" y="1885359"/>
            <a:ext cx="3324518" cy="24933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995F1C-F3FD-3DDC-3FEA-F87D0A689A2A}"/>
              </a:ext>
            </a:extLst>
          </p:cNvPr>
          <p:cNvSpPr/>
          <p:nvPr/>
        </p:nvSpPr>
        <p:spPr>
          <a:xfrm>
            <a:off x="412791" y="4992715"/>
            <a:ext cx="10887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Финансово дарение  на 24.06.2026г. на Детски център „Малките светулки“, място където децата могат да изживеят своето щастливо детство.</a:t>
            </a:r>
          </a:p>
          <a:p>
            <a:pPr algn="ctr"/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255.65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евро (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500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лева)</a:t>
            </a:r>
            <a:endParaRPr lang="bg-BG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2364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1DA146DA-FA77-8B47-D36D-BE275250E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BD1C35-A8FF-B904-1EED-E0B3F365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5563F8-D08A-C0C2-B6F8-39A5EE925335}"/>
              </a:ext>
            </a:extLst>
          </p:cNvPr>
          <p:cNvSpPr/>
          <p:nvPr/>
        </p:nvSpPr>
        <p:spPr>
          <a:xfrm>
            <a:off x="2288888" y="642430"/>
            <a:ext cx="9011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rgbClr val="C00000"/>
                </a:solidFill>
                <a:latin typeface="Arial" panose="020B0604020202020204" pitchFamily="34" charset="0"/>
                <a:cs typeface="Arial" pitchFamily="34" charset="0"/>
              </a:rPr>
              <a:t>Подай лапа за по-добър живот</a:t>
            </a:r>
            <a:endParaRPr lang="bg-BG" sz="2000" dirty="0">
              <a:solidFill>
                <a:srgbClr val="C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pic>
        <p:nvPicPr>
          <p:cNvPr id="1027" name="Picture 3" descr="C:\Users\stpetrova\Downloads\IMG-5b59cf3fd6221803fe56fc329a338509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118" y="1291830"/>
            <a:ext cx="2689188" cy="3585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966D213-A2A8-3CC4-0066-F4CE8EE7B429}"/>
              </a:ext>
            </a:extLst>
          </p:cNvPr>
          <p:cNvSpPr/>
          <p:nvPr/>
        </p:nvSpPr>
        <p:spPr>
          <a:xfrm>
            <a:off x="412791" y="5011568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Дарение 01.08.2026г. на гранули, консерви, одеяла и чаршафи  на Общинския приют за безстопанствени животни в гр.Стара Загора.</a:t>
            </a:r>
          </a:p>
          <a:p>
            <a:pPr algn="ctr"/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250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евро</a:t>
            </a:r>
            <a:endParaRPr lang="bg-BG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568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799BC732-2A4D-012A-D2AA-040DEF5C1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560393-BEE7-470D-A1FD-EBAA917BB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686736D-0D26-8DE5-67B6-D6BDCC9E025C}"/>
              </a:ext>
            </a:extLst>
          </p:cNvPr>
          <p:cNvSpPr/>
          <p:nvPr/>
        </p:nvSpPr>
        <p:spPr>
          <a:xfrm>
            <a:off x="2288888" y="642430"/>
            <a:ext cx="90118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подарим уют и грижа за болните деца в МБАЛ Шумен</a:t>
            </a:r>
            <a:endParaRPr lang="bg-BG" sz="2000" dirty="0">
              <a:solidFill>
                <a:srgbClr val="C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47B2FE-E313-504F-2432-06C9F51C3262}"/>
              </a:ext>
            </a:extLst>
          </p:cNvPr>
          <p:cNvSpPr/>
          <p:nvPr/>
        </p:nvSpPr>
        <p:spPr>
          <a:xfrm>
            <a:off x="412791" y="4992715"/>
            <a:ext cx="1088796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Дарение на 17.08.2026 г. на детски легла и матраци за Детско отделение на МБАЛ Шумен.</a:t>
            </a:r>
          </a:p>
          <a:p>
            <a:pPr algn="ctr"/>
            <a:endParaRPr lang="bg-BG" sz="2400" dirty="0">
              <a:solidFill>
                <a:srgbClr val="002060"/>
              </a:solidFill>
              <a:latin typeface="Arial" panose="020B0604020202020204" pitchFamily="34" charset="0"/>
              <a:cs typeface="Arial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900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евро (1760 лева)</a:t>
            </a:r>
            <a:endParaRPr lang="bg-BG" sz="2000" dirty="0">
              <a:solidFill>
                <a:srgbClr val="00B05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589D69-E89F-AD74-01D1-546108037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754" y="2093788"/>
            <a:ext cx="2902359" cy="203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3855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3FD274E4-5253-07AC-1BD7-7E924082E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780907" cy="146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FCDAD0-5B0B-E60F-3C00-9C07A434F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45" y="5521648"/>
            <a:ext cx="1116012" cy="105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93AD8A-B696-6139-208D-4F6BD21AC28D}"/>
              </a:ext>
            </a:extLst>
          </p:cNvPr>
          <p:cNvSpPr/>
          <p:nvPr/>
        </p:nvSpPr>
        <p:spPr>
          <a:xfrm>
            <a:off x="2288888" y="642430"/>
            <a:ext cx="90118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Подкрепете участието на младите таланти в Младежкия фестивал </a:t>
            </a:r>
            <a:endParaRPr lang="en-US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bg-BG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„Деца на джаза“! </a:t>
            </a:r>
            <a:endParaRPr lang="bg-BG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D5DE85-0228-3BED-C986-01F93885D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462550"/>
            <a:ext cx="5365471" cy="383746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04AE1D6-7F03-1675-0F0F-C2E09EF5200F}"/>
              </a:ext>
            </a:extLst>
          </p:cNvPr>
          <p:cNvSpPr/>
          <p:nvPr/>
        </p:nvSpPr>
        <p:spPr>
          <a:xfrm>
            <a:off x="333243" y="5395450"/>
            <a:ext cx="10887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 дарение на 23.09.2026г. на Общински младежки дом Шумен за организиране на младежкия джаз фестивал „Деца на джаза“</a:t>
            </a:r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                            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Стойност на проекта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25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0</a:t>
            </a:r>
            <a:r>
              <a:rPr lang="en-US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евро </a:t>
            </a:r>
            <a:endParaRPr lang="bg-BG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8502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5AEB96D-85AE-4A4D-84E8-CA1184C13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974"/>
            <a:ext cx="12192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6FBB80-A40C-4037-B142-8CFBA0A2D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5535" y="3412025"/>
            <a:ext cx="10623359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n-U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bg-BG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44035" y="2505780"/>
            <a:ext cx="36828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Активни каузи</a:t>
            </a:r>
            <a:endParaRPr lang="bg-BG" sz="36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5534" y="3412025"/>
            <a:ext cx="106233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000" dirty="0">
              <a:solidFill>
                <a:srgbClr val="00206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254EDC-DB38-1D20-A3C4-69796BDD364B}"/>
              </a:ext>
            </a:extLst>
          </p:cNvPr>
          <p:cNvSpPr txBox="1"/>
          <p:nvPr/>
        </p:nvSpPr>
        <p:spPr>
          <a:xfrm>
            <a:off x="1076399" y="3718788"/>
            <a:ext cx="97005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002060"/>
                </a:solidFill>
              </a:rPr>
              <a:t>Творим бъдеще с ръце и сърце</a:t>
            </a:r>
            <a:r>
              <a:rPr lang="en-US" b="1" dirty="0">
                <a:solidFill>
                  <a:srgbClr val="002060"/>
                </a:solidFill>
              </a:rPr>
              <a:t>!</a:t>
            </a:r>
            <a:r>
              <a:rPr lang="bg-BG" dirty="0">
                <a:solidFill>
                  <a:srgbClr val="002060"/>
                </a:solidFill>
              </a:rPr>
              <a:t> Финансова подкрепа за проект „ДаунТаун“-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място, където Слънчевите деца и младежи в гр.Бургас развиват умения, увереност и въображение, чрез работа с ръце и сърце</a:t>
            </a:r>
            <a:r>
              <a:rPr lang="bg-BG" dirty="0"/>
              <a:t>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002060"/>
                </a:solidFill>
              </a:rPr>
              <a:t>Посади добро, остави зелена следа! </a:t>
            </a:r>
            <a:r>
              <a:rPr lang="bg-BG" dirty="0">
                <a:solidFill>
                  <a:srgbClr val="002060"/>
                </a:solidFill>
              </a:rPr>
              <a:t>Да се вземе участие в залесяването на терен в Зоопарк Стара Загора, за да се създаде по-здравословна среда за отглеждане на животните.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206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6455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5AEB96D-85AE-4A4D-84E8-CA1184C13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888" y="234038"/>
            <a:ext cx="12192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1070" y="3499735"/>
            <a:ext cx="103366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000" dirty="0">
              <a:solidFill>
                <a:srgbClr val="002060"/>
              </a:solidFill>
            </a:endParaRPr>
          </a:p>
          <a:p>
            <a:pPr algn="just">
              <a:defRPr/>
            </a:pP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F1F084-0B54-C3A5-C352-0B62F17E00C7}"/>
              </a:ext>
            </a:extLst>
          </p:cNvPr>
          <p:cNvSpPr txBox="1"/>
          <p:nvPr/>
        </p:nvSpPr>
        <p:spPr>
          <a:xfrm>
            <a:off x="1232418" y="3853678"/>
            <a:ext cx="972716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002060"/>
                </a:solidFill>
              </a:rPr>
              <a:t>Приказни пътеки</a:t>
            </a:r>
            <a:r>
              <a:rPr lang="bg-BG" dirty="0">
                <a:solidFill>
                  <a:srgbClr val="002060"/>
                </a:solidFill>
              </a:rPr>
              <a:t>.</a:t>
            </a:r>
            <a:r>
              <a:rPr lang="ru-RU" dirty="0"/>
              <a:t> </a:t>
            </a:r>
            <a:r>
              <a:rPr lang="bg-BG" dirty="0">
                <a:solidFill>
                  <a:srgbClr val="002060"/>
                </a:solidFill>
              </a:rPr>
              <a:t>Украсяване с приказни герои д</a:t>
            </a:r>
            <a:r>
              <a:rPr lang="ru-RU" dirty="0">
                <a:solidFill>
                  <a:srgbClr val="002060"/>
                </a:solidFill>
              </a:rPr>
              <a:t>ве пътеки от град Пирдоп до хижа "Паскал" и от град "Златица" до хижа "Свещи плаз".</a:t>
            </a:r>
            <a:endParaRPr lang="en-US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b="1" dirty="0">
                <a:solidFill>
                  <a:srgbClr val="002060"/>
                </a:solidFill>
              </a:rPr>
              <a:t>Път към здравето в МБАЛ  Велики Преслав</a:t>
            </a:r>
            <a:r>
              <a:rPr lang="en-US" b="1" dirty="0">
                <a:solidFill>
                  <a:srgbClr val="002060"/>
                </a:solidFill>
              </a:rPr>
              <a:t>.</a:t>
            </a:r>
            <a:r>
              <a:rPr lang="bg-BG" b="1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Създаване на сензорна стая към Неврологично отделение в МБАЛ Велики Преслав.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>
              <a:solidFill>
                <a:srgbClr val="002060"/>
              </a:solidFill>
            </a:endParaRPr>
          </a:p>
          <a:p>
            <a:endParaRPr lang="bg-BG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bg-BG" dirty="0"/>
          </a:p>
          <a:p>
            <a:endParaRPr lang="bg-BG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7189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69"/>
            <a:ext cx="12192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896" y="5692003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44035" y="2505780"/>
            <a:ext cx="5660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Партньори на проекта</a:t>
            </a:r>
            <a:endParaRPr lang="bg-BG" sz="36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5652" y="3441468"/>
            <a:ext cx="104027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Община гр. Шумен </a:t>
            </a:r>
            <a:r>
              <a:rPr lang="bg-BG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 </a:t>
            </a:r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Проектът е частично финансиран от Общински фонд “Култура”, след участие в конкурс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ОББ гр. Шумен със специално разкрита дарителска сметка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СУ с хуманитарен профил „Йоан Екзарх Български“ гр. Шумен</a:t>
            </a:r>
            <a:r>
              <a:rPr lang="ru-RU" sz="2400" b="1" dirty="0">
                <a:hlinkClick r:id="rId4"/>
              </a:rPr>
              <a:t> </a:t>
            </a:r>
            <a:endParaRPr lang="en-US" sz="24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Национална библиотека „Св.Св. Кирил и Методий“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Градска библиотека „Паисий Хилендарски“ гр. Асеновград</a:t>
            </a:r>
          </a:p>
          <a:p>
            <a:endParaRPr lang="bg-BG" alt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bg-BG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349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398" y="5599907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83844" y="1045459"/>
            <a:ext cx="73077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Как се финансира проектът</a:t>
            </a:r>
            <a:endParaRPr lang="bg-BG" sz="36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1913" y="1916114"/>
            <a:ext cx="1083656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Char char="•"/>
            </a:pPr>
            <a:r>
              <a:rPr lang="bg-BG" altLang="en-US" sz="2000" dirty="0">
                <a:latin typeface="Arial" pitchFamily="34" charset="0"/>
                <a:cs typeface="Arial" pitchFamily="34" charset="0"/>
              </a:rPr>
              <a:t>    </a:t>
            </a:r>
            <a:r>
              <a:rPr lang="bg-BG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търгове и базари, организирани от Инер Уил Клуб Шумен</a:t>
            </a:r>
          </a:p>
          <a:p>
            <a:endParaRPr lang="bg-BG" alt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bg-BG" alt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От Дарители</a:t>
            </a:r>
          </a:p>
          <a:p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Инер Уил Клуб Шумен</a:t>
            </a:r>
          </a:p>
          <a:p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Ротари клуб Шумен</a:t>
            </a:r>
          </a:p>
          <a:p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Дистрикт 248 Инър Уийл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България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Фирми и Физически лица</a:t>
            </a:r>
          </a:p>
          <a:p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Инър Уийл Клуб Свищов 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финансира каузите - „Подкрепи децата от Дневен     център за деца с увреждания”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„Помогнете на специалните деца, да се адаптират към заобикалещия ги свят!”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„Пъзели-Българската азбука за Дневен център за деца с увреждания в гр. Свищов.“</a:t>
            </a:r>
          </a:p>
          <a:p>
            <a:pPr algn="just"/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9311978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398" y="5599907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534" y="2066942"/>
            <a:ext cx="1103387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Инър Уийл Клуб Бургас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финансира кауз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-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„Подари ми детство с мобилни уреди за обучение на открито”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Инър Уийл Клуб Стара Загора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финансира каузите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„Да разберем по-бързо, да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стигнем по-далече, да знаем повече!”, „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itchFamily="34" charset="0"/>
              </a:rPr>
              <a:t>Четенето е удоволствие - да четем и  да играем!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”, „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Книга прочети и на училищната библиотека помогни!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”, „Прочети книга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опознай света”, “Дари живот и бъдеще на недоносените деца!”, „С грижа за дивите животни и птици - да опазим природата!“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“</a:t>
            </a:r>
            <a:r>
              <a:rPr lang="bg-BG" sz="20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прегърнем различните деца</a:t>
            </a:r>
            <a:r>
              <a:rPr lang="en-US" sz="20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bg-BG" sz="20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върнем изчезнал вид птица в Българската природа!</a:t>
            </a:r>
            <a:r>
              <a:rPr lang="en-US" sz="20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 пуснем на свобода младо белоглаво лешоядче, излюпено в Зоопарк Стара Загора!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“, “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Шахматът е много повече от просто игра!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”. </a:t>
            </a:r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 помогнем за опазване на уникалните еко системи и съхранение на биоразнообразието в парк „Бедечка“ гр. Стара Загора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„Посади добро, остави зелена следа!“</a:t>
            </a:r>
          </a:p>
          <a:p>
            <a:pPr algn="just">
              <a:buFont typeface="Arial" charset="0"/>
              <a:buChar char="•"/>
            </a:pPr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Arial" charset="0"/>
              <a:buChar char="•"/>
            </a:pPr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30267874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0F4F5B80-9751-D794-6D99-FE993C10C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FAC927-FF4D-A90B-F1E6-073001DCA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3398" y="5599907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B35EF5-07F0-30B8-6459-0A52AF03CBB6}"/>
              </a:ext>
            </a:extLst>
          </p:cNvPr>
          <p:cNvSpPr/>
          <p:nvPr/>
        </p:nvSpPr>
        <p:spPr>
          <a:xfrm>
            <a:off x="579065" y="1525568"/>
            <a:ext cx="11033870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Инър Уийл Клуб Стара Загора Берое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финансира каузите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 четем повече и да гледаме света с нови очи!”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„Подай лапа за по-добър живот“.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charset="0"/>
              <a:buChar char="•"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Инър Уийл Клуб Пловдив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финансира каузите – „Да оздравеем с приказка!“,</a:t>
            </a:r>
            <a:r>
              <a:rPr lang="bg-BG" sz="2000" kern="1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„Оздравявяй без болка и страх“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„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Прочетената книга – пътека към нови хоризонти!“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bg-BG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„Рибен буквар“ стана на 200 години! Подкрепете „Буквар с различни поучения“ да стигне до повече читатели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bg-BG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Аз уча, вярвам, мога и знам!“ - семинар за самопознание , вдъхновение и плануване на мечти.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„Да събудим родолюбието и помним нашите национални герои!“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bg-BG" sz="2000" b="1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bg-BG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Дари в името на здравето!</a:t>
            </a:r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bg-BG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charset="0"/>
              <a:buChar char="•"/>
            </a:pP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Инър Уийл Клуб Пирдоп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финансира каузите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Арт-терапевтични материали за специа-лизирани дейности в  Дневния център  за деца и младежи с увреждания гр.Златица и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„Приказни пътеки“.</a:t>
            </a:r>
          </a:p>
          <a:p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Инър Уийл Клуб Димитровград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финансира каузата – „Щастливи лапички“.</a:t>
            </a:r>
          </a:p>
          <a:p>
            <a:pPr>
              <a:buFont typeface="Arial" charset="0"/>
              <a:buChar char="•"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endParaRPr lang="bg-BG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bg-BG" altLang="en-US" dirty="0"/>
          </a:p>
        </p:txBody>
      </p:sp>
    </p:spTree>
    <p:extLst>
      <p:ext uri="{BB962C8B-B14F-4D97-AF65-F5344CB8AC3E}">
        <p14:creationId xmlns:p14="http://schemas.microsoft.com/office/powerpoint/2010/main" val="41357818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PROEKT DARQVAI DOKATO CHETESH\PRESENTATION\logo.png">
            <a:extLst>
              <a:ext uri="{FF2B5EF4-FFF2-40B4-BE49-F238E27FC236}">
                <a16:creationId xmlns:a16="http://schemas.microsoft.com/office/drawing/2014/main" id="{54F4FEEF-952B-40CE-BCAF-9C0171463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3643313" cy="191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073" y="5643945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5784" y="443917"/>
            <a:ext cx="86399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en-US" sz="32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Симпатизанти и приятели на проекта, изпратили послания и любими книги</a:t>
            </a:r>
            <a:endParaRPr lang="bg-BG" sz="32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D:\PROEKT DARQVAI DOKATO CHETESH\PRESENTATION\Bojana_Apostolova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3497" y="1750769"/>
            <a:ext cx="1441450" cy="1439862"/>
          </a:xfrm>
          <a:ln>
            <a:solidFill>
              <a:schemeClr val="accent2">
                <a:lumMod val="50000"/>
                <a:alpha val="97000"/>
              </a:schemeClr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5036831" y="3244334"/>
            <a:ext cx="2328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Божана Апостолова</a:t>
            </a:r>
            <a:endParaRPr lang="en-US" altLang="en-US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 descr="D:\PROEKT DARQVAI DOKATO CHETESH\PRESENTATION\Yavor Gyrde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656" y="2402471"/>
            <a:ext cx="1512888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763152" y="3880230"/>
            <a:ext cx="1571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Явор Гърдев</a:t>
            </a:r>
            <a:endParaRPr lang="en-US" altLang="en-US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8" descr="D:\PROEKT DARQVAI DOKATO CHETESH\PRESENTATION\nencho-balabano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3473" y="2402471"/>
            <a:ext cx="17272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913674" y="3880230"/>
            <a:ext cx="215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altLang="en-US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Ненчо Балабано</a:t>
            </a:r>
            <a:r>
              <a:rPr lang="bg-BG" altLang="en-US" dirty="0">
                <a:latin typeface="Arial" pitchFamily="34" charset="0"/>
                <a:cs typeface="Arial" pitchFamily="34" charset="0"/>
              </a:rPr>
              <a:t>в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6" descr="D:\PROEKT DARQVAI DOKATO CHETESH\PRESENTATION\poli-genov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310" y="4416588"/>
            <a:ext cx="2071688" cy="1587500"/>
          </a:xfrm>
          <a:prstGeom prst="rect">
            <a:avLst/>
          </a:prstGeom>
          <a:noFill/>
          <a:ln w="9525">
            <a:solidFill>
              <a:srgbClr val="002060">
                <a:alpha val="97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:\PROEKT DARQVAI DOKATO CHETESH\PRESENTATION\ioana dragnev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800" y="4395951"/>
            <a:ext cx="1211262" cy="160813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075667" y="6183695"/>
            <a:ext cx="1544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Поли Генова</a:t>
            </a:r>
            <a:endParaRPr lang="en-US" altLang="en-US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99641" y="6183695"/>
            <a:ext cx="1932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Йоана Драгнева</a:t>
            </a:r>
            <a:endParaRPr lang="en-US" altLang="en-US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27799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92"/>
            <a:ext cx="12192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073" y="5643945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35309" y="2470610"/>
            <a:ext cx="98094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Състезания по четене  обявени в сайта</a:t>
            </a:r>
            <a:endParaRPr lang="bg-BG" sz="36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9973" y="3410902"/>
            <a:ext cx="1082911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парични награди от 25 евро</a:t>
            </a:r>
            <a:endParaRPr lang="en-US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Коледно от 01 октомври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год. до 26 декември 2026 год.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Великденско от 15 януари 2027 год. до 03 май 2027 год.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Годишен маратон от 01 октомври 2026 год. до 01 юни 2027 год.</a:t>
            </a:r>
          </a:p>
          <a:p>
            <a:pPr>
              <a:defRPr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награди ваучери на стойност 10 евро от книжарници „Хеликон”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Ежемесечно се отличават победители по възрастови групи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Стартират от 01 октомври 2026 г. и завършват на 01 юни 2027 год.</a:t>
            </a:r>
          </a:p>
          <a:p>
            <a:pPr>
              <a:defRPr/>
            </a:pP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Конкурс за рисунка на тема „Моят любим герой от книга</a:t>
            </a: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“, с</a:t>
            </a:r>
            <a:r>
              <a:rPr lang="bg-BG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награди ваучери на стойност 15 евро от книжарници „Хеликон”</a:t>
            </a:r>
          </a:p>
          <a:p>
            <a:pPr>
              <a:defRPr/>
            </a:pPr>
            <a:r>
              <a:rPr lang="bg-BG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 15 март 2027 г. до 15 април 2027 г.</a:t>
            </a:r>
            <a:endParaRPr lang="en-US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7191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073" y="5643945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4224183" y="2564396"/>
            <a:ext cx="44829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АКТУАЛНИ ДАННИ</a:t>
            </a:r>
            <a:endParaRPr lang="bg-BG" sz="3600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6830" y="3909271"/>
            <a:ext cx="11122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429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книги с тест : 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143</a:t>
            </a:r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1-ва група, 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bg-BG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2-ра група,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129 за 3-та група</a:t>
            </a:r>
            <a:endParaRPr lang="bg-BG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6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904 прочетени книги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регистрирани ученици от цялата страна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bg-BG" altLang="en-US" sz="240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altLang="en-US" sz="240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 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кредита разпределени за благотворителност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79</a:t>
            </a:r>
            <a:r>
              <a:rPr lang="bg-BG" altLang="en-US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приключили каузи</a:t>
            </a:r>
            <a:endParaRPr lang="en-US" altLang="en-US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7537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92000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9060" y="3244334"/>
            <a:ext cx="76138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altLang="en-US" sz="3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Благодарим Ви за вниманието!</a:t>
            </a:r>
          </a:p>
        </p:txBody>
      </p:sp>
      <p:sp>
        <p:nvSpPr>
          <p:cNvPr id="4" name="Rectangle 3"/>
          <p:cNvSpPr/>
          <p:nvPr/>
        </p:nvSpPr>
        <p:spPr>
          <a:xfrm>
            <a:off x="2252984" y="5180012"/>
            <a:ext cx="621356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E-mail</a:t>
            </a:r>
            <a:r>
              <a:rPr lang="en-US" alt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bg-BG" alt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info@chetidari.bg</a:t>
            </a:r>
            <a:endParaRPr lang="en-US" altLang="en-US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altLang="en-US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Facebook: </a:t>
            </a:r>
            <a:r>
              <a:rPr lang="bg-BG" altLang="en-US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Чети,дари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422535-FBB8-475F-BA3E-099B1D4AA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073" y="5643945"/>
            <a:ext cx="111601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827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3602</TotalTime>
  <Words>5391</Words>
  <Application>Microsoft Office PowerPoint</Application>
  <PresentationFormat>Widescreen</PresentationFormat>
  <Paragraphs>402</Paragraphs>
  <Slides>94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100" baseType="lpstr">
      <vt:lpstr>Arial</vt:lpstr>
      <vt:lpstr>Calibri</vt:lpstr>
      <vt:lpstr>Calibri Light</vt:lpstr>
      <vt:lpstr>Times New Roman</vt:lpstr>
      <vt:lpstr>UICTFontTextStyleBody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mama</dc:creator>
  <cp:lastModifiedBy>Stefka Petrova</cp:lastModifiedBy>
  <cp:revision>605</cp:revision>
  <dcterms:created xsi:type="dcterms:W3CDTF">2020-02-09T19:56:12Z</dcterms:created>
  <dcterms:modified xsi:type="dcterms:W3CDTF">2026-09-30T19:28:30Z</dcterms:modified>
</cp:coreProperties>
</file>